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1" r:id="rId2"/>
    <p:sldId id="272" r:id="rId3"/>
    <p:sldId id="275" r:id="rId4"/>
    <p:sldId id="258" r:id="rId5"/>
    <p:sldId id="256" r:id="rId6"/>
    <p:sldId id="259" r:id="rId7"/>
    <p:sldId id="260" r:id="rId8"/>
    <p:sldId id="276" r:id="rId9"/>
    <p:sldId id="261" r:id="rId10"/>
    <p:sldId id="263" r:id="rId11"/>
    <p:sldId id="265" r:id="rId12"/>
    <p:sldId id="262" r:id="rId13"/>
    <p:sldId id="268" r:id="rId14"/>
    <p:sldId id="266" r:id="rId15"/>
    <p:sldId id="269" r:id="rId16"/>
    <p:sldId id="270" r:id="rId17"/>
    <p:sldId id="277" r:id="rId18"/>
    <p:sldId id="278" r:id="rId19"/>
    <p:sldId id="264" r:id="rId20"/>
    <p:sldId id="267" r:id="rId21"/>
    <p:sldId id="279" r:id="rId22"/>
    <p:sldId id="273" r:id="rId23"/>
    <p:sldId id="274" r:id="rId24"/>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DBAB7-D519-4B4A-B99A-01A5C224C10F}" v="1067" dt="2024-06-08T14:25:04.053"/>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varScale="1">
        <p:scale>
          <a:sx n="83" d="100"/>
          <a:sy n="83" d="100"/>
        </p:scale>
        <p:origin x="11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6/30/2024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12</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Usability</a:t>
            </a:r>
            <a:r>
              <a:rPr lang="pt-PT" dirty="0"/>
              <a:t> </a:t>
            </a:r>
            <a:r>
              <a:rPr lang="pt-PT" dirty="0" err="1"/>
              <a:t>first</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79605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a:p>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18</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19</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Explain</a:t>
            </a:r>
            <a:r>
              <a:rPr lang="pt-PT" dirty="0"/>
              <a:t> </a:t>
            </a:r>
            <a:r>
              <a:rPr lang="pt-PT" dirty="0" err="1"/>
              <a:t>cams</a:t>
            </a:r>
            <a:r>
              <a:rPr lang="pt-PT" dirty="0"/>
              <a:t> </a:t>
            </a:r>
            <a:r>
              <a:rPr lang="pt-PT" dirty="0" err="1"/>
              <a:t>every</a:t>
            </a:r>
            <a:r>
              <a:rPr lang="pt-PT" dirty="0"/>
              <a:t> 100ms </a:t>
            </a:r>
            <a:r>
              <a:rPr lang="pt-PT" dirty="0" err="1"/>
              <a:t>measured</a:t>
            </a:r>
            <a:r>
              <a:rPr lang="pt-PT" dirty="0"/>
              <a:t> </a:t>
            </a:r>
            <a:r>
              <a:rPr lang="pt-PT" dirty="0" err="1"/>
              <a:t>by</a:t>
            </a:r>
            <a:r>
              <a:rPr lang="pt-PT" dirty="0"/>
              <a:t> </a:t>
            </a:r>
            <a:r>
              <a:rPr lang="pt-PT" dirty="0" err="1"/>
              <a:t>the</a:t>
            </a:r>
            <a:r>
              <a:rPr lang="pt-PT" dirty="0"/>
              <a:t> </a:t>
            </a:r>
            <a:r>
              <a:rPr lang="pt-PT" dirty="0" err="1"/>
              <a:t>length</a:t>
            </a:r>
            <a:r>
              <a:rPr lang="pt-PT" dirty="0"/>
              <a:t> </a:t>
            </a:r>
            <a:r>
              <a:rPr lang="pt-PT" dirty="0" err="1"/>
              <a:t>of</a:t>
            </a:r>
            <a:r>
              <a:rPr lang="pt-PT" dirty="0"/>
              <a:t> </a:t>
            </a:r>
            <a:r>
              <a:rPr lang="pt-PT" dirty="0" err="1"/>
              <a:t>the</a:t>
            </a:r>
            <a:r>
              <a:rPr lang="pt-PT" dirty="0"/>
              <a:t> data (</a:t>
            </a:r>
            <a:r>
              <a:rPr lang="pt-PT" dirty="0" err="1"/>
              <a:t>assuming</a:t>
            </a:r>
            <a:r>
              <a:rPr lang="pt-PT" dirty="0"/>
              <a:t> </a:t>
            </a:r>
            <a:r>
              <a:rPr lang="pt-PT" dirty="0" err="1"/>
              <a:t>the</a:t>
            </a:r>
            <a:r>
              <a:rPr lang="pt-PT" dirty="0"/>
              <a:t> ASCII </a:t>
            </a:r>
            <a:r>
              <a:rPr lang="pt-PT" dirty="0" err="1"/>
              <a:t>encoding</a:t>
            </a:r>
            <a:r>
              <a:rPr lang="pt-PT" dirty="0"/>
              <a:t>)</a:t>
            </a: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t>
            </a:r>
            <a:r>
              <a:rPr lang="pt-PT" dirty="0" err="1"/>
              <a:t>an</a:t>
            </a:r>
            <a:r>
              <a:rPr lang="pt-PT" dirty="0"/>
              <a:t> </a:t>
            </a:r>
            <a:r>
              <a:rPr lang="pt-PT" dirty="0" err="1"/>
              <a:t>introduction</a:t>
            </a:r>
            <a:r>
              <a:rPr lang="pt-PT" dirty="0"/>
              <a:t> to </a:t>
            </a:r>
            <a:r>
              <a:rPr lang="pt-PT" dirty="0" err="1"/>
              <a:t>the</a:t>
            </a:r>
            <a:r>
              <a:rPr lang="pt-PT" dirty="0"/>
              <a:t> </a:t>
            </a:r>
            <a:r>
              <a:rPr lang="pt-PT" dirty="0" err="1"/>
              <a:t>motivation</a:t>
            </a:r>
            <a:r>
              <a:rPr lang="pt-PT" dirty="0"/>
              <a:t>, C-ITS </a:t>
            </a:r>
            <a:r>
              <a:rPr lang="pt-PT" dirty="0" err="1"/>
              <a:t>and</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a:t>
            </a:r>
            <a:r>
              <a:rPr lang="pt-PT" dirty="0" err="1"/>
              <a:t>Then</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I’ll</a:t>
            </a:r>
            <a:r>
              <a:rPr lang="pt-PT" dirty="0"/>
              <a:t> </a:t>
            </a:r>
            <a:r>
              <a:rPr lang="pt-PT" dirty="0" err="1"/>
              <a:t>explain</a:t>
            </a:r>
            <a:r>
              <a:rPr lang="pt-PT" dirty="0"/>
              <a:t> </a:t>
            </a:r>
            <a:r>
              <a:rPr lang="pt-PT" dirty="0" err="1"/>
              <a:t>the</a:t>
            </a:r>
            <a:r>
              <a:rPr lang="pt-PT" dirty="0"/>
              <a:t> </a:t>
            </a:r>
            <a:r>
              <a:rPr lang="pt-PT" dirty="0" err="1"/>
              <a:t>many</a:t>
            </a:r>
            <a:r>
              <a:rPr lang="pt-PT" dirty="0"/>
              <a:t> </a:t>
            </a:r>
            <a:r>
              <a:rPr lang="pt-PT" dirty="0" err="1"/>
              <a:t>types</a:t>
            </a:r>
            <a:r>
              <a:rPr lang="pt-PT" dirty="0"/>
              <a:t> </a:t>
            </a:r>
            <a:r>
              <a:rPr lang="pt-PT" dirty="0" err="1"/>
              <a:t>of</a:t>
            </a:r>
            <a:r>
              <a:rPr lang="pt-PT" dirty="0"/>
              <a:t> </a:t>
            </a:r>
            <a:r>
              <a:rPr lang="pt-PT" dirty="0" err="1"/>
              <a:t>messages</a:t>
            </a:r>
            <a:r>
              <a:rPr lang="pt-PT" dirty="0"/>
              <a:t> </a:t>
            </a:r>
            <a:r>
              <a:rPr lang="pt-PT" dirty="0" err="1"/>
              <a:t>used</a:t>
            </a:r>
            <a:r>
              <a:rPr lang="pt-PT" dirty="0"/>
              <a:t> to share </a:t>
            </a:r>
            <a:r>
              <a:rPr lang="pt-PT" dirty="0" err="1"/>
              <a:t>information</a:t>
            </a:r>
            <a:r>
              <a:rPr lang="pt-PT" dirty="0"/>
              <a:t> </a:t>
            </a:r>
            <a:r>
              <a:rPr lang="pt-PT" dirty="0" err="1"/>
              <a:t>between</a:t>
            </a:r>
            <a:r>
              <a:rPr lang="pt-PT" dirty="0"/>
              <a:t> </a:t>
            </a:r>
            <a:r>
              <a:rPr lang="pt-PT" dirty="0" err="1"/>
              <a:t>the</a:t>
            </a:r>
            <a:r>
              <a:rPr lang="pt-PT" dirty="0"/>
              <a:t> app </a:t>
            </a:r>
            <a:r>
              <a:rPr lang="pt-PT" dirty="0" err="1"/>
              <a:t>and</a:t>
            </a:r>
            <a:r>
              <a:rPr lang="pt-PT" dirty="0"/>
              <a:t> </a:t>
            </a:r>
            <a:r>
              <a:rPr lang="pt-PT" dirty="0" err="1"/>
              <a:t>other</a:t>
            </a:r>
            <a:r>
              <a:rPr lang="pt-PT" dirty="0"/>
              <a:t> </a:t>
            </a:r>
            <a:r>
              <a:rPr lang="pt-PT" dirty="0" err="1"/>
              <a:t>entities</a:t>
            </a: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4</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5</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6</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7</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8</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1469303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dirty="0" err="1"/>
              <a:t>Title</a:t>
            </a:r>
            <a:endParaRPr lang="en-US" dirty="0"/>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dirty="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dirty="0">
                <a:solidFill>
                  <a:srgbClr val="002060"/>
                </a:solidFill>
              </a:rPr>
              <a:t>Student:</a:t>
            </a:r>
          </a:p>
          <a:p>
            <a:pPr algn="r">
              <a:spcBef>
                <a:spcPts val="400"/>
              </a:spcBef>
            </a:pPr>
            <a:r>
              <a:rPr lang="en-US" sz="1800" dirty="0">
                <a:solidFill>
                  <a:srgbClr val="002060"/>
                </a:solidFill>
              </a:rPr>
              <a:t>Supervisor:</a:t>
            </a:r>
          </a:p>
          <a:p>
            <a:pPr algn="r">
              <a:spcBef>
                <a:spcPts val="400"/>
              </a:spcBef>
            </a:pPr>
            <a:r>
              <a:rPr lang="en-US" sz="1800" dirty="0">
                <a:solidFill>
                  <a:srgbClr val="002060"/>
                </a:solidFill>
              </a:rPr>
              <a:t>Co-supervisors:</a:t>
            </a:r>
            <a:endParaRPr lang="en-GB" sz="1800" dirty="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dirty="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dirty="0"/>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dirty="0"/>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DETI / MEI / PDE / 2022-23</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dirty="0"/>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30/06/2024</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30/06/2024</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30/06/2024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30/06/2024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31C0BB-DC71-4713-A787-95011EDB8CA8}" type="datetimeFigureOut">
              <a:rPr lang="pt-PT" smtClean="0"/>
              <a:t>30/06/2024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gilteixeira@ua.pt" TargetMode="External"/><Relationship Id="rId7" Type="http://schemas.openxmlformats.org/officeDocument/2006/relationships/hyperlink" Target="mailto:dmtar@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Vieira.e@ua.pt" TargetMode="External"/><Relationship Id="rId5" Type="http://schemas.openxmlformats.org/officeDocument/2006/relationships/hyperlink" Target="mailto:jmpa@ua.pt" TargetMode="External"/><Relationship Id="rId10" Type="http://schemas.openxmlformats.org/officeDocument/2006/relationships/image" Target="../media/image3.png"/><Relationship Id="rId4" Type="http://schemas.openxmlformats.org/officeDocument/2006/relationships/hyperlink" Target="mailto:jaf@ua.pt" TargetMode="Externa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latin typeface="Arial" panose="020B0604020202020204" pitchFamily="34" charset="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a:normAutofit/>
          </a:bodyPr>
          <a:lstStyle/>
          <a:p>
            <a:pPr algn="l"/>
            <a:r>
              <a:rPr lang="pt-BR" sz="1600" dirty="0">
                <a:latin typeface="Arial" panose="020B0604020202020204" pitchFamily="34" charset="0"/>
                <a:cs typeface="Arial" panose="020B0604020202020204" pitchFamily="34" charset="0"/>
              </a:rPr>
              <a:t>Gil Teixeira - </a:t>
            </a:r>
            <a:r>
              <a:rPr lang="pt-BR" sz="1600" dirty="0">
                <a:latin typeface="Arial" panose="020B0604020202020204" pitchFamily="34" charset="0"/>
                <a:cs typeface="Arial" panose="020B0604020202020204" pitchFamily="34" charset="0"/>
                <a:hlinkClick r:id="rId3"/>
              </a:rPr>
              <a:t>gilteixeira@ua.pt</a:t>
            </a:r>
            <a:r>
              <a:rPr lang="pt-BR" sz="1600" dirty="0">
                <a:latin typeface="Arial" panose="020B0604020202020204" pitchFamily="34" charset="0"/>
                <a:cs typeface="Arial" panose="020B0604020202020204" pitchFamily="34" charset="0"/>
              </a:rPr>
              <a:t> - 88194</a:t>
            </a:r>
          </a:p>
          <a:p>
            <a:pPr algn="l"/>
            <a:r>
              <a:rPr lang="es-ES" sz="1600" dirty="0">
                <a:latin typeface="Arial" panose="020B0604020202020204" pitchFamily="34" charset="0"/>
                <a:cs typeface="Arial" panose="020B0604020202020204" pitchFamily="34" charset="0"/>
              </a:rPr>
              <a:t>José Fonseca – </a:t>
            </a:r>
            <a:r>
              <a:rPr lang="es-ES" sz="1600" dirty="0">
                <a:latin typeface="Arial" panose="020B0604020202020204" pitchFamily="34" charset="0"/>
                <a:cs typeface="Arial" panose="020B0604020202020204" pitchFamily="34" charset="0"/>
                <a:hlinkClick r:id="rId4"/>
              </a:rPr>
              <a:t>jaf@ua.pt</a:t>
            </a:r>
            <a:endParaRPr lang="pt-BR" sz="1600" dirty="0">
              <a:latin typeface="Arial" panose="020B0604020202020204" pitchFamily="34" charset="0"/>
              <a:cs typeface="Arial" panose="020B0604020202020204" pitchFamily="34" charset="0"/>
            </a:endParaRPr>
          </a:p>
          <a:p>
            <a:pPr algn="l"/>
            <a:r>
              <a:rPr lang="pt-BR" sz="1600" dirty="0">
                <a:latin typeface="Arial" panose="020B0604020202020204" pitchFamily="34" charset="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5"/>
              </a:rPr>
              <a:t>jmpa@ua.pt </a:t>
            </a:r>
            <a:endParaRPr lang="en-GB" sz="1600" dirty="0">
              <a:solidFill>
                <a:prstClr val="black"/>
              </a:solidFill>
              <a:latin typeface="Aptos" panose="020B0004020202020204"/>
            </a:endParaRPr>
          </a:p>
          <a:p>
            <a:pPr algn="l"/>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rPr>
              <a:t>Emanuel Vieira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6"/>
              </a:rPr>
              <a:t>Vieira.e@ua.pt</a:t>
            </a:r>
            <a:endParaRPr lang="en-GB" sz="1600" dirty="0">
              <a:solidFill>
                <a:prstClr val="black"/>
              </a:solidFill>
              <a:latin typeface="Aptos" panose="020B0004020202020204"/>
            </a:endParaRPr>
          </a:p>
          <a:p>
            <a:pPr algn="l"/>
            <a:r>
              <a:rPr lang="en-GB" sz="1600" dirty="0">
                <a:solidFill>
                  <a:prstClr val="black"/>
                </a:solidFill>
                <a:latin typeface="Aptos" panose="020B0004020202020204"/>
                <a:cs typeface="Arial" panose="020B0604020202020204" pitchFamily="34" charset="0"/>
              </a:rPr>
              <a:t>David Rocha – </a:t>
            </a:r>
            <a:r>
              <a:rPr lang="en-GB" sz="1600" dirty="0">
                <a:solidFill>
                  <a:prstClr val="black"/>
                </a:solidFill>
                <a:latin typeface="Aptos" panose="020B0004020202020204"/>
                <a:cs typeface="Arial" panose="020B0604020202020204" pitchFamily="34" charset="0"/>
                <a:hlinkClick r:id="rId7"/>
              </a:rPr>
              <a:t>dmtar@ua.pt</a:t>
            </a:r>
            <a:endParaRPr lang="pt-BR" sz="1600" dirty="0">
              <a:latin typeface="Arial" panose="020B0604020202020204" pitchFamily="34" charset="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894114" y="4411132"/>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sp>
        <p:nvSpPr>
          <p:cNvPr id="5" name="Marcador de Posição do Rodapé 4">
            <a:extLst>
              <a:ext uri="{FF2B5EF4-FFF2-40B4-BE49-F238E27FC236}">
                <a16:creationId xmlns:a16="http://schemas.microsoft.com/office/drawing/2014/main" id="{7FD48C33-D772-4190-9E7E-3A3BA1F6FDE7}"/>
              </a:ext>
            </a:extLst>
          </p:cNvPr>
          <p:cNvSpPr>
            <a:spLocks noGrp="1"/>
          </p:cNvSpPr>
          <p:nvPr>
            <p:ph type="ftr" sz="quarter" idx="11"/>
          </p:nvPr>
        </p:nvSpPr>
        <p:spPr>
          <a:xfrm>
            <a:off x="9199459" y="6359467"/>
            <a:ext cx="2265435" cy="271422"/>
          </a:xfrm>
        </p:spPr>
        <p:txBody>
          <a:bodyPr/>
          <a:lstStyle/>
          <a:p>
            <a:r>
              <a:rPr lang="pt-PT" sz="1000">
                <a:solidFill>
                  <a:schemeClr val="bg2">
                    <a:lumMod val="75000"/>
                  </a:schemeClr>
                </a:solidFill>
              </a:rPr>
              <a:t>© 2022, Instituto de Tel</a:t>
            </a:r>
            <a:r>
              <a:rPr lang="pt-PT">
                <a:solidFill>
                  <a:schemeClr val="bg2">
                    <a:lumMod val="75000"/>
                  </a:schemeClr>
                </a:solidFill>
              </a:rPr>
              <a:t>e</a:t>
            </a:r>
            <a:r>
              <a:rPr lang="pt-PT" sz="1000">
                <a:solidFill>
                  <a:schemeClr val="bg2">
                    <a:lumMod val="75000"/>
                  </a:schemeClr>
                </a:solidFill>
              </a:rPr>
              <a:t>comunicações</a:t>
            </a:r>
            <a:endParaRPr lang="pt-PT" sz="1000" dirty="0">
              <a:solidFill>
                <a:schemeClr val="bg2">
                  <a:lumMod val="75000"/>
                </a:schemeClr>
              </a:solidFill>
            </a:endParaRPr>
          </a:p>
        </p:txBody>
      </p:sp>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66932" y="4740881"/>
            <a:ext cx="3536907" cy="1989511"/>
          </a:xfrm>
          <a:prstGeom prst="rect">
            <a:avLst/>
          </a:prstGeom>
        </p:spPr>
      </p:pic>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9"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10">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latin typeface="Arial" panose="020B0604020202020204" pitchFamily="34" charset="0"/>
                <a:cs typeface="Arial" panose="020B0604020202020204" pitchFamily="34" charset="0"/>
              </a:rPr>
              <a:t>Student:</a:t>
            </a:r>
          </a:p>
          <a:p>
            <a:pPr algn="l"/>
            <a:r>
              <a:rPr lang="pt-BR" sz="1600" dirty="0">
                <a:latin typeface="Arial" panose="020B0604020202020204" pitchFamily="34" charset="0"/>
                <a:cs typeface="Arial" panose="020B0604020202020204" pitchFamily="34" charset="0"/>
              </a:rPr>
              <a:t>Supervisor</a:t>
            </a:r>
          </a:p>
          <a:p>
            <a:pPr algn="l"/>
            <a:r>
              <a:rPr lang="pt-BR" sz="1600" dirty="0">
                <a:latin typeface="Arial" panose="020B0604020202020204" pitchFamily="34" charset="0"/>
                <a:cs typeface="Arial" panose="020B0604020202020204" pitchFamily="34" charset="0"/>
              </a:rPr>
              <a:t>Co-supervisor</a:t>
            </a:r>
          </a:p>
          <a:p>
            <a:pPr algn="l"/>
            <a:r>
              <a:rPr lang="pt-BR" sz="1600" dirty="0">
                <a:latin typeface="Arial" panose="020B0604020202020204" pitchFamily="34" charset="0"/>
                <a:cs typeface="Arial" panose="020B0604020202020204" pitchFamily="34" charset="0"/>
              </a:rPr>
              <a:t>Colaborators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CAM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Cooperative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Awareness</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CPM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Collective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Perception</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IVIM</a:t>
            </a:r>
            <a:r>
              <a:rPr lang="pt-PT" b="0" i="0" u="none" strike="noStrike" dirty="0">
                <a:solidFill>
                  <a:srgbClr val="000000"/>
                </a:solidFill>
                <a:effectLst/>
                <a:highlight>
                  <a:srgbClr val="F5F5F5"/>
                </a:highlight>
                <a:latin typeface="Helvetica Neue" panose="02000503000000020004"/>
              </a:rPr>
              <a:t> - </a:t>
            </a:r>
            <a:r>
              <a:rPr lang="fr-FR" b="0" i="0" u="none" strike="noStrike" dirty="0">
                <a:solidFill>
                  <a:srgbClr val="000000"/>
                </a:solidFill>
                <a:effectLst/>
                <a:highlight>
                  <a:srgbClr val="F5F5F5"/>
                </a:highlight>
                <a:latin typeface="Helvetica Neue" panose="02000503000000020004"/>
              </a:rPr>
              <a:t>Infrastructure to </a:t>
            </a:r>
            <a:r>
              <a:rPr lang="fr-FR" b="0" i="0" u="none" strike="noStrike" dirty="0" err="1">
                <a:solidFill>
                  <a:srgbClr val="000000"/>
                </a:solidFill>
                <a:effectLst/>
                <a:highlight>
                  <a:srgbClr val="F5F5F5"/>
                </a:highlight>
                <a:latin typeface="Helvetica Neue" panose="02000503000000020004"/>
              </a:rPr>
              <a:t>Vehicle</a:t>
            </a:r>
            <a:r>
              <a:rPr lang="fr-FR" b="0" i="0" u="none" strike="noStrike" dirty="0">
                <a:solidFill>
                  <a:srgbClr val="000000"/>
                </a:solidFill>
                <a:effectLst/>
                <a:highlight>
                  <a:srgbClr val="F5F5F5"/>
                </a:highlight>
                <a:latin typeface="Helvetica Neue" panose="02000503000000020004"/>
              </a:rPr>
              <a:t> Information 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HDMAP </a:t>
            </a:r>
            <a:r>
              <a:rPr lang="pt-PT" i="0" u="none" strike="noStrike" dirty="0">
                <a:solidFill>
                  <a:srgbClr val="000000"/>
                </a:solidFill>
                <a:effectLst/>
                <a:highlight>
                  <a:srgbClr val="F5F5F5"/>
                </a:highlight>
                <a:latin typeface="Helvetica Neue" panose="02000503000000020004"/>
              </a:rPr>
              <a:t>- </a:t>
            </a:r>
            <a:r>
              <a:rPr lang="en-US" b="0" i="0" dirty="0">
                <a:solidFill>
                  <a:srgbClr val="000000"/>
                </a:solidFill>
                <a:effectLst/>
                <a:highlight>
                  <a:srgbClr val="F5F5F5"/>
                </a:highlight>
                <a:latin typeface="Helvetica Neue" panose="02000503000000020004"/>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Tree>
    <p:extLst>
      <p:ext uri="{BB962C8B-B14F-4D97-AF65-F5344CB8AC3E}">
        <p14:creationId xmlns:p14="http://schemas.microsoft.com/office/powerpoint/2010/main" val="164385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latin typeface="Helvetica Neue" panose="02000503000000020004"/>
              </a:rPr>
              <a:t>EVCSNM </a:t>
            </a:r>
            <a:r>
              <a:rPr lang="en-US" sz="2400" dirty="0">
                <a:solidFill>
                  <a:srgbClr val="000000"/>
                </a:solidFill>
                <a:latin typeface="Helvetica Neue" panose="02000503000000020004"/>
              </a:rPr>
              <a:t>– Electric Vehicle Charging Spot Notification Message</a:t>
            </a:r>
            <a:endParaRPr lang="en-US" sz="2400" b="1" dirty="0">
              <a:solidFill>
                <a:srgbClr val="000000"/>
              </a:solidFill>
              <a:latin typeface="Helvetica Neue" panose="02000503000000020004"/>
            </a:endParaRPr>
          </a:p>
          <a:p>
            <a:pPr fontAlgn="base"/>
            <a:r>
              <a:rPr lang="en-US" sz="2400" b="1" i="0" dirty="0">
                <a:solidFill>
                  <a:srgbClr val="000000"/>
                </a:solidFill>
                <a:effectLst/>
                <a:latin typeface="Helvetica Neue" panose="02000503000000020004"/>
              </a:rPr>
              <a:t>EVRSRM </a:t>
            </a:r>
            <a:r>
              <a:rPr lang="en-US" sz="2400" i="0" dirty="0">
                <a:solidFill>
                  <a:srgbClr val="000000"/>
                </a:solidFill>
                <a:effectLst/>
                <a:latin typeface="Helvetica Neue" panose="02000503000000020004"/>
              </a:rPr>
              <a:t>– Electric Vehicle Recharging Spot Reservation Message</a:t>
            </a:r>
          </a:p>
          <a:p>
            <a:pPr fontAlgn="base"/>
            <a:r>
              <a:rPr lang="en-US" sz="2400" b="1" i="0" dirty="0">
                <a:solidFill>
                  <a:srgbClr val="000000"/>
                </a:solidFill>
                <a:effectLst/>
                <a:latin typeface="Helvetica Neue" panose="02000503000000020004"/>
              </a:rPr>
              <a:t>SAEM </a:t>
            </a:r>
            <a:r>
              <a:rPr lang="en-US" sz="2400" i="0" dirty="0">
                <a:solidFill>
                  <a:srgbClr val="000000"/>
                </a:solidFill>
                <a:effectLst/>
                <a:latin typeface="Helvetica Neue" panose="02000503000000020004"/>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Tree>
    <p:extLst>
      <p:ext uri="{BB962C8B-B14F-4D97-AF65-F5344CB8AC3E}">
        <p14:creationId xmlns:p14="http://schemas.microsoft.com/office/powerpoint/2010/main" val="96944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a:t>
            </a:r>
            <a:r>
              <a:rPr lang="pt-PT" sz="2400" b="0" i="0" u="none" strike="noStrike" dirty="0" err="1">
                <a:solidFill>
                  <a:srgbClr val="000000"/>
                </a:solidFill>
                <a:effectLst/>
                <a:highlight>
                  <a:srgbClr val="F5F5F5"/>
                </a:highlight>
                <a:latin typeface="Helvetica Neue" panose="02000503000000020004"/>
              </a:rPr>
              <a:t>e</a:t>
            </a:r>
            <a:endParaRPr lang="pt-PT" sz="2400" b="1"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SPVSM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SmartPhone’s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OVSM</a:t>
            </a:r>
            <a:r>
              <a:rPr lang="pt-PT" b="0" i="0" u="none" strike="noStrike" dirty="0">
                <a:solidFill>
                  <a:srgbClr val="000000"/>
                </a:solidFill>
                <a:effectLst/>
                <a:highlight>
                  <a:srgbClr val="F5F5F5"/>
                </a:highlight>
                <a:latin typeface="Helvetica Neue" panose="02000503000000020004"/>
              </a:rPr>
              <a:t> – OBD-</a:t>
            </a:r>
            <a:r>
              <a:rPr lang="pt-PT" b="0" i="0" u="none" strike="noStrike" dirty="0" err="1">
                <a:solidFill>
                  <a:srgbClr val="000000"/>
                </a:solidFill>
                <a:effectLst/>
                <a:highlight>
                  <a:srgbClr val="F5F5F5"/>
                </a:highlight>
                <a:latin typeface="Helvetica Neue" panose="02000503000000020004"/>
              </a:rPr>
              <a:t>II’s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dirty="0">
                <a:solidFill>
                  <a:srgbClr val="000000"/>
                </a:solidFill>
                <a:highlight>
                  <a:srgbClr val="F5F5F5"/>
                </a:highlight>
                <a:latin typeface="Helvetica Neue" panose="02000503000000020004"/>
              </a:rPr>
              <a:t>SN</a:t>
            </a:r>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SoNar’s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fontAlgn="base"/>
            <a:endParaRPr lang="en-US" sz="2400" b="0" i="0" dirty="0">
              <a:solidFill>
                <a:srgbClr val="000000"/>
              </a:solidFill>
              <a:effectLst/>
              <a:highlight>
                <a:srgbClr val="F5F5F5"/>
              </a:highlight>
              <a:latin typeface="Arial" panose="020B0604020202020204" pitchFamily="34" charset="0"/>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Tree>
    <p:extLst>
      <p:ext uri="{BB962C8B-B14F-4D97-AF65-F5344CB8AC3E}">
        <p14:creationId xmlns:p14="http://schemas.microsoft.com/office/powerpoint/2010/main" val="311978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0" y="1690688"/>
            <a:ext cx="9683750" cy="4486275"/>
          </a:xfrm>
        </p:spPr>
        <p:txBody>
          <a:bodyPr vert="horz" lIns="91440" tIns="45720" rIns="91440" bIns="45720" rtlCol="0" anchor="t">
            <a:noAutofit/>
          </a:bodyPr>
          <a:lstStyle/>
          <a:p>
            <a:pPr fontAlgn="base"/>
            <a:r>
              <a:rPr lang="en-US" dirty="0">
                <a:solidFill>
                  <a:srgbClr val="000000"/>
                </a:solidFill>
                <a:highlight>
                  <a:srgbClr val="F5F5F5"/>
                </a:highlight>
                <a:latin typeface="Arial" panose="020B0604020202020204" pitchFamily="34" charset="0"/>
              </a:rPr>
              <a:t>Usability</a:t>
            </a:r>
          </a:p>
          <a:p>
            <a:pPr lvl="1" fontAlgn="base"/>
            <a:r>
              <a:rPr lang="pt-PT" dirty="0" err="1"/>
              <a:t>Nielsen’s</a:t>
            </a:r>
            <a:r>
              <a:rPr lang="pt-PT" dirty="0"/>
              <a:t> </a:t>
            </a:r>
            <a:r>
              <a:rPr lang="pt-PT" dirty="0" err="1"/>
              <a:t>heuristics</a:t>
            </a:r>
            <a:endParaRPr lang="pt-PT" dirty="0"/>
          </a:p>
          <a:p>
            <a:pPr lvl="1" fontAlgn="base"/>
            <a:r>
              <a:rPr lang="pt-PT" b="0" i="0" dirty="0" err="1">
                <a:solidFill>
                  <a:srgbClr val="000000"/>
                </a:solidFill>
                <a:effectLst/>
                <a:highlight>
                  <a:srgbClr val="F5F5F5"/>
                </a:highlight>
                <a:latin typeface="Arial" panose="020B0604020202020204" pitchFamily="34" charset="0"/>
              </a:rPr>
              <a:t>Thinking</a:t>
            </a:r>
            <a:r>
              <a:rPr lang="pt-PT" dirty="0">
                <a:solidFill>
                  <a:srgbClr val="000000"/>
                </a:solidFill>
                <a:highlight>
                  <a:srgbClr val="F5F5F5"/>
                </a:highlight>
                <a:latin typeface="Arial" panose="020B0604020202020204" pitchFamily="34" charset="0"/>
              </a:rPr>
              <a:t> </a:t>
            </a:r>
            <a:r>
              <a:rPr lang="pt-PT" dirty="0" err="1">
                <a:solidFill>
                  <a:srgbClr val="000000"/>
                </a:solidFill>
                <a:highlight>
                  <a:srgbClr val="F5F5F5"/>
                </a:highlight>
                <a:latin typeface="Arial" panose="020B0604020202020204" pitchFamily="34" charset="0"/>
              </a:rPr>
              <a:t>aloud</a:t>
            </a:r>
            <a:endParaRPr lang="en-US" b="0" i="0" dirty="0">
              <a:solidFill>
                <a:srgbClr val="000000"/>
              </a:solidFill>
              <a:effectLst/>
              <a:highlight>
                <a:srgbClr val="F5F5F5"/>
              </a:highlight>
              <a:latin typeface="Arial" panose="020B0604020202020204" pitchFamily="34" charset="0"/>
            </a:endParaRPr>
          </a:p>
          <a:p>
            <a:pPr fontAlgn="base"/>
            <a:r>
              <a:rPr lang="en-US" i="0" dirty="0">
                <a:solidFill>
                  <a:srgbClr val="000000"/>
                </a:solidFill>
                <a:effectLst/>
                <a:highlight>
                  <a:srgbClr val="F5F5F5"/>
                </a:highlight>
                <a:latin typeface="Arial" panose="020B0604020202020204" pitchFamily="34" charset="0"/>
              </a:rPr>
              <a:t>Performance</a:t>
            </a:r>
          </a:p>
          <a:p>
            <a:pPr lvl="1" fontAlgn="base"/>
            <a:r>
              <a:rPr lang="en-US" i="0" dirty="0">
                <a:solidFill>
                  <a:srgbClr val="000000"/>
                </a:solidFill>
                <a:effectLst/>
                <a:highlight>
                  <a:srgbClr val="F5F5F5"/>
                </a:highlight>
                <a:latin typeface="Arial" panose="020B0604020202020204" pitchFamily="34" charset="0"/>
              </a:rPr>
              <a:t>Test Environments</a:t>
            </a:r>
            <a:endParaRPr lang="en-US" sz="1200" dirty="0">
              <a:solidFill>
                <a:srgbClr val="000000"/>
              </a:solidFill>
              <a:highlight>
                <a:srgbClr val="F5F5F5"/>
              </a:highlight>
              <a:latin typeface="Arial" panose="020B0604020202020204" pitchFamily="34" charset="0"/>
            </a:endParaRPr>
          </a:p>
          <a:p>
            <a:pPr lvl="2"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3"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2"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3"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1" fontAlgn="base"/>
            <a:r>
              <a:rPr lang="en-US" dirty="0">
                <a:solidFill>
                  <a:srgbClr val="000000"/>
                </a:solidFill>
                <a:highlight>
                  <a:srgbClr val="F5F5F5"/>
                </a:highlight>
                <a:latin typeface="Arial" panose="020B0604020202020204" pitchFamily="34" charset="0"/>
              </a:rPr>
              <a:t>Android Debug Bridge (</a:t>
            </a:r>
            <a:r>
              <a:rPr lang="en-US" b="1" dirty="0">
                <a:solidFill>
                  <a:srgbClr val="000000"/>
                </a:solidFill>
                <a:highlight>
                  <a:srgbClr val="F5F5F5"/>
                </a:highlight>
                <a:latin typeface="Arial" panose="020B0604020202020204" pitchFamily="34" charset="0"/>
              </a:rPr>
              <a:t>ADB</a:t>
            </a:r>
            <a:r>
              <a:rPr lang="en-US" dirty="0">
                <a:solidFill>
                  <a:srgbClr val="000000"/>
                </a:solidFill>
                <a:highlight>
                  <a:srgbClr val="F5F5F5"/>
                </a:highlight>
                <a:latin typeface="Arial" panose="020B0604020202020204" pitchFamily="34" charset="0"/>
              </a:rPr>
              <a:t>) monitoring</a:t>
            </a:r>
          </a:p>
          <a:p>
            <a:pPr lvl="1" fontAlgn="base"/>
            <a:r>
              <a:rPr lang="en-US" i="0" dirty="0">
                <a:solidFill>
                  <a:srgbClr val="000000"/>
                </a:solidFill>
                <a:effectLst/>
                <a:highlight>
                  <a:srgbClr val="F5F5F5"/>
                </a:highlight>
                <a:latin typeface="Arial" panose="020B0604020202020204" pitchFamily="34" charset="0"/>
              </a:rPr>
              <a:t>Network analysis</a:t>
            </a:r>
          </a:p>
          <a:p>
            <a:pPr fontAlgn="base"/>
            <a:r>
              <a:rPr lang="en-US" dirty="0">
                <a:solidFill>
                  <a:srgbClr val="000000"/>
                </a:solidFill>
                <a:highlight>
                  <a:srgbClr val="F5F5F5"/>
                </a:highlight>
                <a:latin typeface="Arial" panose="020B0604020202020204" pitchFamily="34" charset="0"/>
              </a:rPr>
              <a:t>Sensors</a:t>
            </a:r>
            <a:endParaRPr lang="en-US" i="0" dirty="0">
              <a:solidFill>
                <a:srgbClr val="000000"/>
              </a:solidFill>
              <a:effectLst/>
              <a:highlight>
                <a:srgbClr val="F5F5F5"/>
              </a:highlight>
              <a:latin typeface="Arial" panose="020B0604020202020204" pitchFamily="34" charset="0"/>
            </a:endParaRPr>
          </a:p>
        </p:txBody>
      </p:sp>
    </p:spTree>
    <p:extLst>
      <p:ext uri="{BB962C8B-B14F-4D97-AF65-F5344CB8AC3E}">
        <p14:creationId xmlns:p14="http://schemas.microsoft.com/office/powerpoint/2010/main" val="2889688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dirty="0" err="1"/>
              <a:t>Heuristic</a:t>
            </a:r>
            <a:r>
              <a:rPr lang="pt-PT" dirty="0"/>
              <a:t> </a:t>
            </a:r>
            <a:r>
              <a:rPr lang="pt-PT" dirty="0" err="1"/>
              <a:t>Evaluation</a:t>
            </a:r>
            <a:endParaRPr lang="pt-PT" dirty="0"/>
          </a:p>
          <a:p>
            <a:pPr lvl="1" fontAlgn="base"/>
            <a:r>
              <a:rPr lang="pt-PT" dirty="0" err="1"/>
              <a:t>Nielsen’s</a:t>
            </a:r>
            <a:r>
              <a:rPr lang="pt-PT" dirty="0"/>
              <a:t> </a:t>
            </a:r>
            <a:r>
              <a:rPr lang="pt-PT" dirty="0" err="1"/>
              <a:t>heuristics</a:t>
            </a:r>
            <a:endParaRPr lang="pt-PT" dirty="0"/>
          </a:p>
          <a:p>
            <a:pPr fontAlgn="base"/>
            <a:r>
              <a:rPr lang="pt-PT" dirty="0" err="1"/>
              <a:t>Empiric</a:t>
            </a:r>
            <a:r>
              <a:rPr lang="pt-PT" dirty="0"/>
              <a:t> </a:t>
            </a:r>
            <a:r>
              <a:rPr lang="pt-PT" dirty="0" err="1"/>
              <a:t>Evaluation</a:t>
            </a:r>
            <a:endParaRPr lang="pt-PT" dirty="0"/>
          </a:p>
          <a:p>
            <a:pPr lvl="1" fontAlgn="base"/>
            <a:r>
              <a:rPr lang="pt-PT" b="0" i="0" dirty="0" err="1">
                <a:solidFill>
                  <a:srgbClr val="000000"/>
                </a:solidFill>
                <a:effectLst/>
                <a:highlight>
                  <a:srgbClr val="F5F5F5"/>
                </a:highlight>
                <a:latin typeface="Arial" panose="020B0604020202020204" pitchFamily="34" charset="0"/>
              </a:rPr>
              <a:t>Thinking</a:t>
            </a:r>
            <a:r>
              <a:rPr lang="pt-PT" dirty="0">
                <a:solidFill>
                  <a:srgbClr val="000000"/>
                </a:solidFill>
                <a:highlight>
                  <a:srgbClr val="F5F5F5"/>
                </a:highlight>
                <a:latin typeface="Arial" panose="020B0604020202020204" pitchFamily="34" charset="0"/>
              </a:rPr>
              <a:t> </a:t>
            </a:r>
            <a:r>
              <a:rPr lang="pt-PT" dirty="0" err="1">
                <a:solidFill>
                  <a:srgbClr val="000000"/>
                </a:solidFill>
                <a:highlight>
                  <a:srgbClr val="F5F5F5"/>
                </a:highlight>
                <a:latin typeface="Arial" panose="020B0604020202020204" pitchFamily="34" charset="0"/>
              </a:rPr>
              <a:t>aloud</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161" y="1825625"/>
            <a:ext cx="6854997" cy="456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7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Heuristic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0" y="1690688"/>
            <a:ext cx="4561755" cy="4351338"/>
          </a:xfrm>
        </p:spPr>
        <p:txBody>
          <a:bodyPr vert="horz" lIns="91440" tIns="45720" rIns="91440" bIns="45720" rtlCol="0" anchor="t">
            <a:noAutofit/>
          </a:bodyPr>
          <a:lstStyle/>
          <a:p>
            <a:pPr fontAlgn="base"/>
            <a:r>
              <a:rPr lang="pt-PT" dirty="0" err="1"/>
              <a:t>Nielsen’s</a:t>
            </a:r>
            <a:r>
              <a:rPr lang="pt-PT" dirty="0"/>
              <a:t> </a:t>
            </a:r>
            <a:r>
              <a:rPr lang="pt-PT" dirty="0" err="1"/>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683508306"/>
              </p:ext>
            </p:extLst>
          </p:nvPr>
        </p:nvGraphicFramePr>
        <p:xfrm>
          <a:off x="6071004" y="4536122"/>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Description</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graphicFrame>
        <p:nvGraphicFramePr>
          <p:cNvPr id="8" name="Tabela 7">
            <a:extLst>
              <a:ext uri="{FF2B5EF4-FFF2-40B4-BE49-F238E27FC236}">
                <a16:creationId xmlns:a16="http://schemas.microsoft.com/office/drawing/2014/main" id="{AE60EFF7-2AE0-93BF-DD35-A9219B2EDE13}"/>
              </a:ext>
            </a:extLst>
          </p:cNvPr>
          <p:cNvGraphicFramePr>
            <a:graphicFrameLocks noGrp="1"/>
          </p:cNvGraphicFramePr>
          <p:nvPr>
            <p:extLst>
              <p:ext uri="{D42A27DB-BD31-4B8C-83A1-F6EECF244321}">
                <p14:modId xmlns:p14="http://schemas.microsoft.com/office/powerpoint/2010/main" val="1739338433"/>
              </p:ext>
            </p:extLst>
          </p:nvPr>
        </p:nvGraphicFramePr>
        <p:xfrm>
          <a:off x="6071004" y="2290643"/>
          <a:ext cx="5435600" cy="184150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3554219419"/>
                    </a:ext>
                  </a:extLst>
                </a:gridCol>
                <a:gridCol w="4597400">
                  <a:extLst>
                    <a:ext uri="{9D8B030D-6E8A-4147-A177-3AD203B41FA5}">
                      <a16:colId xmlns:a16="http://schemas.microsoft.com/office/drawing/2014/main" val="320782150"/>
                    </a:ext>
                  </a:extLst>
                </a:gridCol>
              </a:tblGrid>
              <a:tr h="184150">
                <a:tc>
                  <a:txBody>
                    <a:bodyPr/>
                    <a:lstStyle/>
                    <a:p>
                      <a:pPr algn="ctr" fontAlgn="b"/>
                      <a:r>
                        <a:rPr lang="en-US" sz="1100" u="none" strike="noStrike" dirty="0">
                          <a:effectLst/>
                        </a:rPr>
                        <a:t>1</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Visibility of System Status</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317215425"/>
                  </a:ext>
                </a:extLst>
              </a:tr>
              <a:tr h="184150">
                <a:tc>
                  <a:txBody>
                    <a:bodyPr/>
                    <a:lstStyle/>
                    <a:p>
                      <a:pPr algn="ctr" fontAlgn="b"/>
                      <a:r>
                        <a:rPr lang="en-US" sz="1100" u="none" strike="noStrike" dirty="0">
                          <a:effectLst/>
                        </a:rPr>
                        <a:t>2</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Match Between the System and the Real World</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426161543"/>
                  </a:ext>
                </a:extLst>
              </a:tr>
              <a:tr h="184150">
                <a:tc>
                  <a:txBody>
                    <a:bodyPr/>
                    <a:lstStyle/>
                    <a:p>
                      <a:pPr algn="ctr" fontAlgn="b"/>
                      <a:r>
                        <a:rPr lang="en-US" sz="1100" u="none" strike="noStrike" dirty="0">
                          <a:effectLst/>
                        </a:rPr>
                        <a:t>3</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User Control and Freedom</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59623272"/>
                  </a:ext>
                </a:extLst>
              </a:tr>
              <a:tr h="184150">
                <a:tc>
                  <a:txBody>
                    <a:bodyPr/>
                    <a:lstStyle/>
                    <a:p>
                      <a:pPr algn="ctr" fontAlgn="b"/>
                      <a:r>
                        <a:rPr lang="en-US" sz="1100" u="none" strike="noStrike" dirty="0">
                          <a:effectLst/>
                        </a:rPr>
                        <a:t>4</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Consistency and Standards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55833172"/>
                  </a:ext>
                </a:extLst>
              </a:tr>
              <a:tr h="184150">
                <a:tc>
                  <a:txBody>
                    <a:bodyPr/>
                    <a:lstStyle/>
                    <a:p>
                      <a:pPr algn="ctr" fontAlgn="b"/>
                      <a:r>
                        <a:rPr lang="en-US" sz="1100" u="none" strike="noStrike" dirty="0">
                          <a:effectLst/>
                        </a:rPr>
                        <a:t>5</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Error Prevention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52180859"/>
                  </a:ext>
                </a:extLst>
              </a:tr>
              <a:tr h="184150">
                <a:tc>
                  <a:txBody>
                    <a:bodyPr/>
                    <a:lstStyle/>
                    <a:p>
                      <a:pPr algn="ctr" fontAlgn="b"/>
                      <a:r>
                        <a:rPr lang="en-US" sz="1100" u="none" strike="noStrike" dirty="0">
                          <a:effectLst/>
                        </a:rPr>
                        <a:t>6</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Recognition Rather than Recall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94821591"/>
                  </a:ext>
                </a:extLst>
              </a:tr>
              <a:tr h="184150">
                <a:tc>
                  <a:txBody>
                    <a:bodyPr/>
                    <a:lstStyle/>
                    <a:p>
                      <a:pPr algn="ctr" fontAlgn="b"/>
                      <a:r>
                        <a:rPr lang="en-US" sz="1100" u="none" strike="noStrike" dirty="0">
                          <a:effectLst/>
                        </a:rPr>
                        <a:t>7</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Flexibility and Efficiency of Use</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81360381"/>
                  </a:ext>
                </a:extLst>
              </a:tr>
              <a:tr h="184150">
                <a:tc>
                  <a:txBody>
                    <a:bodyPr/>
                    <a:lstStyle/>
                    <a:p>
                      <a:pPr algn="ctr" fontAlgn="b"/>
                      <a:r>
                        <a:rPr lang="en-US" sz="1100" u="none" strike="noStrike" dirty="0">
                          <a:effectLst/>
                        </a:rPr>
                        <a:t>8</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Aesthetic and Minimalist Design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51292715"/>
                  </a:ext>
                </a:extLst>
              </a:tr>
              <a:tr h="184150">
                <a:tc>
                  <a:txBody>
                    <a:bodyPr/>
                    <a:lstStyle/>
                    <a:p>
                      <a:pPr algn="ctr" fontAlgn="b"/>
                      <a:r>
                        <a:rPr lang="en-US" sz="1100" u="none" strike="noStrike" dirty="0">
                          <a:effectLst/>
                        </a:rPr>
                        <a:t>9</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a:effectLst/>
                        </a:rPr>
                        <a:t>Help Users Recognize, Diagnose, and Recover from Errors</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56943964"/>
                  </a:ext>
                </a:extLst>
              </a:tr>
              <a:tr h="184150">
                <a:tc>
                  <a:txBody>
                    <a:bodyPr/>
                    <a:lstStyle/>
                    <a:p>
                      <a:pPr algn="ctr" fontAlgn="b"/>
                      <a:r>
                        <a:rPr lang="en-US" sz="1100" u="none" strike="noStrike" dirty="0">
                          <a:effectLst/>
                        </a:rPr>
                        <a:t>10</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Help and Documentation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653540058"/>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7757906" y="5750987"/>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7512550" y="4091856"/>
            <a:ext cx="2552508"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The</a:t>
            </a:r>
            <a:r>
              <a:rPr lang="pt-PT" sz="1600" dirty="0"/>
              <a:t> 10 Nielsen </a:t>
            </a:r>
            <a:r>
              <a:rPr lang="pt-PT" sz="1600" dirty="0" err="1"/>
              <a:t>heuristics</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90643"/>
            <a:ext cx="5054552" cy="3507859"/>
          </a:xfrm>
          <a:prstGeom prst="rect">
            <a:avLst/>
          </a:prstGeom>
        </p:spPr>
      </p:pic>
    </p:spTree>
    <p:extLst>
      <p:ext uri="{BB962C8B-B14F-4D97-AF65-F5344CB8AC3E}">
        <p14:creationId xmlns:p14="http://schemas.microsoft.com/office/powerpoint/2010/main" val="19923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Heuristic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5</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lang="pt-PT" sz="1800" dirty="0">
                <a:solidFill>
                  <a:prstClr val="black"/>
                </a:solidFill>
                <a:latin typeface="Aptos" panose="020B0004020202020204"/>
              </a:rPr>
              <a:t> </a:t>
            </a:r>
            <a:r>
              <a:rPr lang="pt-PT" sz="1800" dirty="0"/>
              <a:t>-</a:t>
            </a:r>
            <a:r>
              <a:rPr lang="pt-PT" sz="1800" dirty="0">
                <a:solidFill>
                  <a:prstClr val="black"/>
                </a:solidFill>
                <a:latin typeface="Aptos" panose="020B0004020202020204"/>
              </a:rPr>
              <a:t> </a:t>
            </a:r>
            <a:r>
              <a:rPr lang="pt-PT" sz="1800" dirty="0" err="1">
                <a:solidFill>
                  <a:prstClr val="black"/>
                </a:solidFill>
                <a:latin typeface="Aptos" panose="020B0004020202020204"/>
              </a:rPr>
              <a:t>Blue</a:t>
            </a:r>
            <a:r>
              <a:rPr lang="pt-PT" sz="1800" dirty="0">
                <a:solidFill>
                  <a:prstClr val="black"/>
                </a:solidFill>
                <a:latin typeface="Aptos" panose="020B0004020202020204"/>
              </a:rPr>
              <a:t> </a:t>
            </a:r>
            <a:r>
              <a:rPr lang="pt-PT" sz="1800" dirty="0" err="1">
                <a:solidFill>
                  <a:prstClr val="black"/>
                </a:solidFill>
                <a:latin typeface="Aptos" panose="020B0004020202020204"/>
              </a:rPr>
              <a:t>button</a:t>
            </a:r>
            <a:r>
              <a:rPr lang="pt-PT" sz="1800" dirty="0">
                <a:solidFill>
                  <a:prstClr val="black"/>
                </a:solidFill>
                <a:latin typeface="Aptos" panose="020B0004020202020204"/>
              </a:rPr>
              <a:t> to </a:t>
            </a:r>
            <a:r>
              <a:rPr lang="pt-PT" sz="1800" dirty="0" err="1">
                <a:solidFill>
                  <a:prstClr val="black"/>
                </a:solidFill>
                <a:latin typeface="Aptos" panose="020B0004020202020204"/>
              </a:rPr>
              <a:t>create</a:t>
            </a:r>
            <a:r>
              <a:rPr lang="pt-PT" sz="1800" dirty="0">
                <a:solidFill>
                  <a:prstClr val="black"/>
                </a:solidFill>
                <a:latin typeface="Aptos" panose="020B0004020202020204"/>
              </a:rPr>
              <a:t> </a:t>
            </a:r>
            <a:r>
              <a:rPr lang="pt-PT" sz="1800" b="1" dirty="0" err="1">
                <a:solidFill>
                  <a:prstClr val="black"/>
                </a:solidFill>
                <a:latin typeface="Aptos" panose="020B0004020202020204"/>
              </a:rPr>
              <a:t>DENMs</a:t>
            </a:r>
            <a:r>
              <a:rPr lang="pt-PT" sz="1800" dirty="0">
                <a:solidFill>
                  <a:prstClr val="black"/>
                </a:solidFill>
                <a:latin typeface="Aptos" panose="020B0004020202020204"/>
              </a:rPr>
              <a:t> </a:t>
            </a:r>
            <a:r>
              <a:rPr lang="pt-PT" sz="1800" dirty="0" err="1">
                <a:solidFill>
                  <a:prstClr val="black"/>
                </a:solidFill>
                <a:latin typeface="Aptos" panose="020B0004020202020204"/>
              </a:rPr>
              <a:t>had</a:t>
            </a:r>
            <a:r>
              <a:rPr lang="pt-PT" sz="1800" dirty="0">
                <a:solidFill>
                  <a:prstClr val="black"/>
                </a:solidFill>
                <a:latin typeface="Aptos" panose="020B0004020202020204"/>
              </a:rPr>
              <a:t> no </a:t>
            </a:r>
            <a:r>
              <a:rPr lang="pt-PT" sz="1800" dirty="0" err="1">
                <a:solidFill>
                  <a:prstClr val="black"/>
                </a:solidFill>
                <a:latin typeface="Aptos" panose="020B0004020202020204"/>
              </a:rPr>
              <a:t>label</a:t>
            </a:r>
            <a:endParaRPr lang="pt-PT" dirty="0"/>
          </a:p>
        </p:txBody>
      </p:sp>
      <p:pic>
        <p:nvPicPr>
          <p:cNvPr id="7" name="Imagem 4" descr="Uma imagem com texto, quadrado, puzzle de palavras-cruzadas&#10;&#10;Descrição gerada automaticamente">
            <a:extLst>
              <a:ext uri="{FF2B5EF4-FFF2-40B4-BE49-F238E27FC236}">
                <a16:creationId xmlns:a16="http://schemas.microsoft.com/office/drawing/2014/main" id="{48318A90-2AE6-6D3B-2582-30FCB705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881" y="1235307"/>
            <a:ext cx="7202500" cy="2576077"/>
          </a:xfrm>
          <a:prstGeom prst="rect">
            <a:avLst/>
          </a:prstGeom>
        </p:spPr>
      </p:pic>
      <p:sp>
        <p:nvSpPr>
          <p:cNvPr id="4" name="Subtítulo 2">
            <a:extLst>
              <a:ext uri="{FF2B5EF4-FFF2-40B4-BE49-F238E27FC236}">
                <a16:creationId xmlns:a16="http://schemas.microsoft.com/office/drawing/2014/main" id="{549EFDA0-5EE0-21B1-05AC-D3AAF8F78DA2}"/>
              </a:ext>
            </a:extLst>
          </p:cNvPr>
          <p:cNvSpPr txBox="1">
            <a:spLocks/>
          </p:cNvSpPr>
          <p:nvPr/>
        </p:nvSpPr>
        <p:spPr>
          <a:xfrm>
            <a:off x="838200" y="4334571"/>
            <a:ext cx="11164261" cy="2294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8</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are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not</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organized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and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it’s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hard to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find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specific</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ones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lang="pt-PT" sz="2200" b="1" dirty="0">
                <a:solidFill>
                  <a:prstClr val="black"/>
                </a:solidFill>
                <a:latin typeface="Aptos" panose="020B0004020202020204"/>
              </a:rPr>
              <a:t>2</a:t>
            </a:r>
            <a:r>
              <a:rPr lang="pt-PT" sz="2200" dirty="0">
                <a:solidFill>
                  <a:prstClr val="black"/>
                </a:solidFill>
                <a:latin typeface="Aptos" panose="020B0004020202020204"/>
              </a:rPr>
              <a:t> – </a:t>
            </a:r>
            <a:r>
              <a:rPr lang="pt-PT" sz="2200" dirty="0" err="1">
                <a:solidFill>
                  <a:prstClr val="black"/>
                </a:solidFill>
                <a:latin typeface="Aptos" panose="020B0004020202020204"/>
              </a:rPr>
              <a:t>Minor</a:t>
            </a:r>
            <a:endParaRPr lang="pt-PT" sz="2200" dirty="0">
              <a:solidFill>
                <a:prstClr val="black"/>
              </a:solidFill>
              <a:latin typeface="Aptos" panose="020B0004020202020204"/>
            </a:endParaRPr>
          </a:p>
          <a:p>
            <a:pPr lvl="1" fontAlgn="base">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10</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title</a:t>
            </a:r>
            <a:r>
              <a:rPr lang="pt-PT" sz="1800" dirty="0">
                <a:solidFill>
                  <a:prstClr val="black"/>
                </a:solidFill>
                <a:latin typeface="Aptos" panose="020B0004020202020204"/>
              </a:rPr>
              <a:t>s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enough</a:t>
            </a:r>
            <a:r>
              <a:rPr lang="pt-PT" sz="1800" dirty="0">
                <a:solidFill>
                  <a:prstClr val="black"/>
                </a:solidFill>
                <a:latin typeface="Aptos" panose="020B0004020202020204"/>
              </a:rPr>
              <a:t> to </a:t>
            </a:r>
            <a:r>
              <a:rPr lang="pt-PT" sz="1800" dirty="0" err="1">
                <a:solidFill>
                  <a:prstClr val="black"/>
                </a:solidFill>
                <a:latin typeface="Aptos" panose="020B0004020202020204"/>
              </a:rPr>
              <a:t>understand</a:t>
            </a:r>
            <a:r>
              <a:rPr lang="pt-PT" sz="1800" dirty="0">
                <a:solidFill>
                  <a:prstClr val="black"/>
                </a:solidFill>
                <a:latin typeface="Aptos" panose="020B0004020202020204"/>
              </a:rPr>
              <a:t> </a:t>
            </a:r>
            <a:r>
              <a:rPr lang="pt-PT" sz="1800" dirty="0" err="1">
                <a:solidFill>
                  <a:prstClr val="black"/>
                </a:solidFill>
                <a:latin typeface="Aptos" panose="020B0004020202020204"/>
              </a:rPr>
              <a:t>what</a:t>
            </a:r>
            <a:r>
              <a:rPr lang="pt-PT" sz="1800" dirty="0">
                <a:solidFill>
                  <a:prstClr val="black"/>
                </a:solidFill>
                <a:latin typeface="Aptos" panose="020B0004020202020204"/>
              </a:rPr>
              <a:t> </a:t>
            </a:r>
            <a:r>
              <a:rPr lang="pt-PT" sz="1800" dirty="0" err="1">
                <a:solidFill>
                  <a:prstClr val="black"/>
                </a:solidFill>
                <a:latin typeface="Aptos" panose="020B0004020202020204"/>
              </a:rPr>
              <a:t>they</a:t>
            </a:r>
            <a:r>
              <a:rPr lang="pt-PT" sz="1800" dirty="0">
                <a:solidFill>
                  <a:prstClr val="black"/>
                </a:solidFill>
                <a:latin typeface="Aptos" panose="020B0004020202020204"/>
              </a:rPr>
              <a:t> do</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5/20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issues</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weren’t</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improved</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upon</a:t>
            </a:r>
            <a:endPar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endParaRPr>
          </a:p>
          <a:p>
            <a:pPr lvl="1" fontAlgn="base">
              <a:defRPr/>
            </a:pP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The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suggested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solution</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would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create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increase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the</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severity</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of</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other</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problems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lvl="1" fontAlgn="base">
              <a:defRPr/>
            </a:pPr>
            <a:r>
              <a:rPr lang="pt-PT" sz="1800" dirty="0" err="1">
                <a:solidFill>
                  <a:prstClr val="black"/>
                </a:solidFill>
                <a:latin typeface="Aptos" panose="020B0004020202020204"/>
              </a:rPr>
              <a:t>Detailed</a:t>
            </a:r>
            <a:r>
              <a:rPr lang="pt-PT" sz="1800" dirty="0">
                <a:solidFill>
                  <a:prstClr val="black"/>
                </a:solidFill>
                <a:latin typeface="Aptos" panose="020B0004020202020204"/>
              </a:rPr>
              <a:t> </a:t>
            </a:r>
            <a:r>
              <a:rPr lang="pt-PT" sz="1800" b="1" dirty="0">
                <a:solidFill>
                  <a:prstClr val="black"/>
                </a:solidFill>
                <a:latin typeface="Aptos" panose="020B0004020202020204"/>
              </a:rPr>
              <a:t>MQTT </a:t>
            </a:r>
            <a:r>
              <a:rPr lang="pt-PT" sz="1800" dirty="0" err="1">
                <a:solidFill>
                  <a:prstClr val="black"/>
                </a:solidFill>
                <a:latin typeface="Aptos" panose="020B0004020202020204"/>
              </a:rPr>
              <a:t>connection</a:t>
            </a:r>
            <a:r>
              <a:rPr lang="pt-PT" sz="1800" dirty="0">
                <a:solidFill>
                  <a:prstClr val="black"/>
                </a:solidFill>
                <a:latin typeface="Aptos" panose="020B0004020202020204"/>
              </a:rPr>
              <a:t> </a:t>
            </a:r>
            <a:r>
              <a:rPr lang="pt-PT" sz="1800" dirty="0" err="1">
                <a:solidFill>
                  <a:prstClr val="black"/>
                </a:solidFill>
                <a:latin typeface="Aptos" panose="020B0004020202020204"/>
              </a:rPr>
              <a:t>errors</a:t>
            </a:r>
            <a:r>
              <a:rPr lang="pt-PT" sz="1800" dirty="0">
                <a:solidFill>
                  <a:prstClr val="black"/>
                </a:solidFill>
                <a:latin typeface="Aptos" panose="020B0004020202020204"/>
              </a:rPr>
              <a:t>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possible</a:t>
            </a:r>
            <a:r>
              <a:rPr lang="pt-PT" sz="1800" dirty="0">
                <a:solidFill>
                  <a:prstClr val="black"/>
                </a:solidFill>
                <a:latin typeface="Aptos" panose="020B0004020202020204"/>
              </a:rPr>
              <a:t>, a </a:t>
            </a:r>
            <a:r>
              <a:rPr lang="pt-PT" sz="1800" dirty="0" err="1">
                <a:solidFill>
                  <a:prstClr val="black"/>
                </a:solidFill>
                <a:latin typeface="Aptos" panose="020B0004020202020204"/>
              </a:rPr>
              <a:t>limitation</a:t>
            </a:r>
            <a:r>
              <a:rPr lang="pt-PT" sz="1800" dirty="0">
                <a:solidFill>
                  <a:prstClr val="black"/>
                </a:solidFill>
                <a:latin typeface="Aptos" panose="020B0004020202020204"/>
              </a:rPr>
              <a:t> </a:t>
            </a:r>
            <a:r>
              <a:rPr lang="pt-PT" sz="1800" dirty="0" err="1">
                <a:solidFill>
                  <a:prstClr val="black"/>
                </a:solidFill>
                <a:latin typeface="Aptos" panose="020B0004020202020204"/>
              </a:rPr>
              <a:t>of</a:t>
            </a:r>
            <a:r>
              <a:rPr lang="pt-PT" sz="1800" dirty="0">
                <a:solidFill>
                  <a:prstClr val="black"/>
                </a:solidFill>
                <a:latin typeface="Aptos" panose="020B0004020202020204"/>
              </a:rPr>
              <a:t> </a:t>
            </a:r>
            <a:r>
              <a:rPr lang="pt-PT" sz="1800" dirty="0" err="1">
                <a:solidFill>
                  <a:prstClr val="black"/>
                </a:solidFill>
                <a:latin typeface="Aptos" panose="020B0004020202020204"/>
              </a:rPr>
              <a:t>the</a:t>
            </a:r>
            <a:r>
              <a:rPr lang="pt-PT" sz="1800" dirty="0">
                <a:solidFill>
                  <a:prstClr val="black"/>
                </a:solidFill>
                <a:latin typeface="Aptos" panose="020B0004020202020204"/>
              </a:rPr>
              <a:t> </a:t>
            </a:r>
            <a:r>
              <a:rPr lang="pt-PT" sz="1800" dirty="0" err="1">
                <a:solidFill>
                  <a:prstClr val="black"/>
                </a:solidFill>
                <a:latin typeface="Aptos" panose="020B0004020202020204"/>
              </a:rPr>
              <a:t>library</a:t>
            </a:r>
            <a:endParaRPr lang="pt-PT" sz="1800" dirty="0">
              <a:solidFill>
                <a:prstClr val="black"/>
              </a:solidFill>
              <a:latin typeface="Aptos" panose="020B0004020202020204"/>
            </a:endParaRPr>
          </a:p>
          <a:p>
            <a:pPr lvl="1" fontAlgn="base">
              <a:defRPr/>
            </a:pPr>
            <a:r>
              <a:rPr lang="pt-PT" sz="1800" dirty="0">
                <a:solidFill>
                  <a:prstClr val="black"/>
                </a:solidFill>
                <a:latin typeface="Aptos" panose="020B0004020202020204"/>
              </a:rPr>
              <a:t>No </a:t>
            </a:r>
            <a:r>
              <a:rPr lang="pt-PT" sz="1800" dirty="0" err="1">
                <a:solidFill>
                  <a:prstClr val="black"/>
                </a:solidFill>
                <a:latin typeface="Aptos" panose="020B0004020202020204"/>
              </a:rPr>
              <a:t>better</a:t>
            </a:r>
            <a:r>
              <a:rPr lang="pt-PT" sz="1800" dirty="0">
                <a:solidFill>
                  <a:prstClr val="black"/>
                </a:solidFill>
                <a:latin typeface="Aptos" panose="020B0004020202020204"/>
              </a:rPr>
              <a:t> </a:t>
            </a:r>
            <a:r>
              <a:rPr lang="pt-PT" sz="1800" dirty="0" err="1">
                <a:solidFill>
                  <a:prstClr val="black"/>
                </a:solidFill>
                <a:latin typeface="Aptos" panose="020B0004020202020204"/>
              </a:rPr>
              <a:t>icon</a:t>
            </a:r>
            <a:r>
              <a:rPr lang="pt-PT" sz="1800" dirty="0">
                <a:solidFill>
                  <a:prstClr val="black"/>
                </a:solidFill>
                <a:latin typeface="Aptos" panose="020B0004020202020204"/>
              </a:rPr>
              <a:t> </a:t>
            </a:r>
            <a:r>
              <a:rPr lang="pt-PT" sz="1800" dirty="0" err="1">
                <a:solidFill>
                  <a:prstClr val="black"/>
                </a:solidFill>
                <a:latin typeface="Aptos" panose="020B0004020202020204"/>
              </a:rPr>
              <a:t>was</a:t>
            </a:r>
            <a:r>
              <a:rPr lang="pt-PT" sz="1800" dirty="0">
                <a:solidFill>
                  <a:prstClr val="black"/>
                </a:solidFill>
                <a:latin typeface="Aptos" panose="020B0004020202020204"/>
              </a:rPr>
              <a:t> </a:t>
            </a:r>
            <a:r>
              <a:rPr lang="pt-PT" sz="1800" dirty="0" err="1">
                <a:solidFill>
                  <a:prstClr val="black"/>
                </a:solidFill>
                <a:latin typeface="Aptos" panose="020B0004020202020204"/>
              </a:rPr>
              <a:t>found</a:t>
            </a:r>
            <a:endParaRPr kumimoji="0" lang="pt-PT" sz="180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2067" y="5376731"/>
            <a:ext cx="2240394" cy="1321817"/>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9396" y="3866628"/>
            <a:ext cx="935885" cy="935885"/>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1377" y="3377835"/>
            <a:ext cx="1734955" cy="1862667"/>
          </a:xfrm>
          <a:prstGeom prst="rect">
            <a:avLst/>
          </a:prstGeom>
        </p:spPr>
      </p:pic>
    </p:spTree>
    <p:extLst>
      <p:ext uri="{BB962C8B-B14F-4D97-AF65-F5344CB8AC3E}">
        <p14:creationId xmlns:p14="http://schemas.microsoft.com/office/powerpoint/2010/main" val="326470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Empiric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Thinking</a:t>
            </a:r>
            <a:r>
              <a:rPr lang="pt-PT" dirty="0"/>
              <a:t> </a:t>
            </a:r>
            <a:r>
              <a:rPr lang="pt-PT" dirty="0" err="1"/>
              <a:t>aloud</a:t>
            </a:r>
            <a:r>
              <a:rPr lang="pt-PT" dirty="0"/>
              <a:t> (</a:t>
            </a:r>
            <a:r>
              <a:rPr lang="pt-PT" dirty="0" err="1"/>
              <a:t>questionnaire</a:t>
            </a:r>
            <a:r>
              <a:rPr lang="pt-PT" dirty="0"/>
              <a:t> </a:t>
            </a:r>
            <a:r>
              <a:rPr lang="pt-PT" dirty="0" err="1"/>
              <a:t>based</a:t>
            </a:r>
            <a:r>
              <a:rPr lang="pt-PT" dirty="0"/>
              <a:t>)</a:t>
            </a:r>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Empiric</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Evaluation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pt-PT" sz="1800" b="1" dirty="0"/>
              <a:t>1.1</a:t>
            </a:r>
            <a:r>
              <a:rPr lang="pt-PT" sz="1800" dirty="0"/>
              <a:t> - </a:t>
            </a:r>
            <a:r>
              <a:rPr lang="en-US" sz="1800" dirty="0"/>
              <a:t>Which settings do you have the most difficulty understanding what the setting does?</a:t>
            </a:r>
          </a:p>
          <a:p>
            <a:pPr lvl="1" fontAlgn="base"/>
            <a:r>
              <a:rPr lang="en-US" sz="1600" dirty="0"/>
              <a:t>The help texts didn’t solve the issue</a:t>
            </a:r>
          </a:p>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don’t associate the icon with a radar</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Tree>
    <p:extLst>
      <p:ext uri="{BB962C8B-B14F-4D97-AF65-F5344CB8AC3E}">
        <p14:creationId xmlns:p14="http://schemas.microsoft.com/office/powerpoint/2010/main" val="168204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696" y="2442077"/>
            <a:ext cx="4629708" cy="3472281"/>
          </a:xfrm>
          <a:prstGeom prst="rect">
            <a:avLst/>
          </a:prstGeom>
        </p:spPr>
      </p:pic>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Performance</a:t>
            </a:r>
            <a:endParaRPr lang="pt-PT" dirty="0"/>
          </a:p>
        </p:txBody>
      </p:sp>
      <p:sp>
        <p:nvSpPr>
          <p:cNvPr id="3" name="Subtítulo 2"/>
          <p:cNvSpPr>
            <a:spLocks noGrp="1"/>
          </p:cNvSpPr>
          <p:nvPr>
            <p:ph idx="1"/>
          </p:nvPr>
        </p:nvSpPr>
        <p:spPr>
          <a:xfrm>
            <a:off x="6516370" y="1825625"/>
            <a:ext cx="5143500" cy="987377"/>
          </a:xfrm>
        </p:spPr>
        <p:txBody>
          <a:bodyPr vert="horz" lIns="91440" tIns="45720" rIns="91440" bIns="45720" rtlCol="0" anchor="t">
            <a:noAutofit/>
          </a:bodyPr>
          <a:lstStyle/>
          <a:p>
            <a:pPr fontAlgn="base"/>
            <a:r>
              <a:rPr lang="en-US" dirty="0">
                <a:solidFill>
                  <a:srgbClr val="000000"/>
                </a:solidFill>
                <a:highlight>
                  <a:srgbClr val="F5F5F5"/>
                </a:highlight>
                <a:latin typeface="Arial" panose="020B0604020202020204" pitchFamily="34" charset="0"/>
              </a:rPr>
              <a:t>Android Debug Bridge (ADB) Monitoring</a:t>
            </a:r>
          </a:p>
        </p:txBody>
      </p:sp>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838200" y="1690688"/>
            <a:ext cx="5473700" cy="4223671"/>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2330689" y="5914358"/>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733789" y="5914358"/>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spTree>
    <p:extLst>
      <p:ext uri="{BB962C8B-B14F-4D97-AF65-F5344CB8AC3E}">
        <p14:creationId xmlns:p14="http://schemas.microsoft.com/office/powerpoint/2010/main" val="28881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Structure</a:t>
            </a:r>
            <a:endParaRPr lang="pt-PT" dirty="0"/>
          </a:p>
        </p:txBody>
      </p:sp>
      <p:sp>
        <p:nvSpPr>
          <p:cNvPr id="3" name="Subtítulo 2"/>
          <p:cNvSpPr>
            <a:spLocks noGrp="1"/>
          </p:cNvSpPr>
          <p:nvPr>
            <p:ph idx="1"/>
          </p:nvPr>
        </p:nvSpPr>
        <p:spPr>
          <a:xfrm>
            <a:off x="838201" y="1825625"/>
            <a:ext cx="4648200" cy="4351338"/>
          </a:xfrm>
        </p:spPr>
        <p:txBody>
          <a:bodyPr vert="horz" lIns="91440" tIns="45720" rIns="91440" bIns="45720" rtlCol="0" anchor="t">
            <a:normAutofit/>
          </a:bodyPr>
          <a:lstStyle/>
          <a:p>
            <a:r>
              <a:rPr lang="pt-PT" dirty="0" err="1"/>
              <a:t>Introduction</a:t>
            </a:r>
            <a:endParaRPr lang="pt-PT" dirty="0"/>
          </a:p>
          <a:p>
            <a:pPr lvl="1"/>
            <a:r>
              <a:rPr lang="pt-PT" dirty="0" err="1"/>
              <a:t>Motivation</a:t>
            </a:r>
            <a:endParaRPr lang="pt-PT" dirty="0"/>
          </a:p>
          <a:p>
            <a:pPr lvl="1"/>
            <a:r>
              <a:rPr lang="pt-PT" b="1" dirty="0"/>
              <a:t>C-ITS</a:t>
            </a:r>
            <a:endParaRPr lang="pt-PT" dirty="0"/>
          </a:p>
          <a:p>
            <a:pPr lvl="1"/>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a:p>
            <a:r>
              <a:rPr lang="pt-PT" dirty="0" err="1"/>
              <a:t>Architecture</a:t>
            </a:r>
            <a:endParaRPr lang="pt-PT" b="1" dirty="0"/>
          </a:p>
          <a:p>
            <a:pPr lvl="1"/>
            <a:r>
              <a:rPr lang="pt-PT" dirty="0"/>
              <a:t>User </a:t>
            </a:r>
            <a:r>
              <a:rPr lang="pt-PT" dirty="0" err="1"/>
              <a:t>modes</a:t>
            </a:r>
            <a:endParaRPr lang="pt-PT" dirty="0"/>
          </a:p>
          <a:p>
            <a:pPr lvl="1"/>
            <a:r>
              <a:rPr lang="pt-PT" dirty="0"/>
              <a:t>Mobile </a:t>
            </a:r>
            <a:r>
              <a:rPr lang="pt-PT" dirty="0" err="1"/>
              <a:t>application</a:t>
            </a:r>
            <a:endParaRPr lang="pt-PT" dirty="0"/>
          </a:p>
          <a:p>
            <a:r>
              <a:rPr lang="pt-PT" dirty="0" err="1"/>
              <a:t>Implementation</a:t>
            </a:r>
            <a:endParaRPr lang="pt-PT" dirty="0"/>
          </a:p>
          <a:p>
            <a:r>
              <a:rPr lang="pt-PT" dirty="0" err="1"/>
              <a:t>Message</a:t>
            </a:r>
            <a:r>
              <a:rPr lang="pt-PT" dirty="0"/>
              <a:t> </a:t>
            </a:r>
            <a:r>
              <a:rPr lang="pt-PT" dirty="0" err="1"/>
              <a:t>types</a:t>
            </a:r>
            <a:endParaRPr lang="pt-PT" dirty="0"/>
          </a:p>
        </p:txBody>
      </p:sp>
      <p:sp>
        <p:nvSpPr>
          <p:cNvPr id="5" name="Subtítulo 2">
            <a:extLst>
              <a:ext uri="{FF2B5EF4-FFF2-40B4-BE49-F238E27FC236}">
                <a16:creationId xmlns:a16="http://schemas.microsoft.com/office/drawing/2014/main" id="{D3B2CF9F-94A0-0CD2-DDBB-82B948E54805}"/>
              </a:ext>
            </a:extLst>
          </p:cNvPr>
          <p:cNvSpPr txBox="1">
            <a:spLocks/>
          </p:cNvSpPr>
          <p:nvPr/>
        </p:nvSpPr>
        <p:spPr>
          <a:xfrm>
            <a:off x="5486401" y="1825625"/>
            <a:ext cx="5301982"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Evaluation</a:t>
            </a:r>
            <a:r>
              <a:rPr lang="pt-PT" dirty="0"/>
              <a:t> / </a:t>
            </a:r>
            <a:r>
              <a:rPr lang="pt-PT" dirty="0" err="1"/>
              <a:t>Results</a:t>
            </a:r>
            <a:endParaRPr lang="pt-PT" dirty="0"/>
          </a:p>
          <a:p>
            <a:pPr lvl="1"/>
            <a:r>
              <a:rPr lang="pt-PT" dirty="0"/>
              <a:t>Performance</a:t>
            </a:r>
          </a:p>
          <a:p>
            <a:pPr lvl="2"/>
            <a:r>
              <a:rPr lang="pt-PT" b="1" dirty="0"/>
              <a:t>ADB </a:t>
            </a:r>
            <a:r>
              <a:rPr lang="pt-PT" dirty="0"/>
              <a:t>(Android </a:t>
            </a:r>
            <a:r>
              <a:rPr lang="pt-PT" dirty="0" err="1"/>
              <a:t>Debug</a:t>
            </a:r>
            <a:r>
              <a:rPr lang="pt-PT" dirty="0"/>
              <a:t> Bridge)</a:t>
            </a:r>
          </a:p>
          <a:p>
            <a:pPr lvl="2"/>
            <a:r>
              <a:rPr lang="pt-PT" dirty="0"/>
              <a:t>Network </a:t>
            </a:r>
            <a:r>
              <a:rPr lang="pt-PT" dirty="0" err="1"/>
              <a:t>analysis</a:t>
            </a:r>
            <a:endParaRPr lang="pt-PT" dirty="0"/>
          </a:p>
          <a:p>
            <a:pPr lvl="1"/>
            <a:r>
              <a:rPr lang="pt-PT" dirty="0" err="1"/>
              <a:t>Usability</a:t>
            </a:r>
            <a:endParaRPr lang="pt-PT" dirty="0"/>
          </a:p>
          <a:p>
            <a:pPr lvl="2"/>
            <a:r>
              <a:rPr lang="pt-PT" dirty="0" err="1"/>
              <a:t>Heuristic</a:t>
            </a:r>
            <a:endParaRPr lang="pt-PT" dirty="0"/>
          </a:p>
          <a:p>
            <a:pPr lvl="3"/>
            <a:r>
              <a:rPr lang="pt-PT" dirty="0" err="1"/>
              <a:t>Nielsen’s</a:t>
            </a:r>
            <a:r>
              <a:rPr lang="pt-PT" dirty="0"/>
              <a:t> </a:t>
            </a:r>
            <a:r>
              <a:rPr lang="pt-PT" dirty="0" err="1"/>
              <a:t>heuristics</a:t>
            </a:r>
            <a:endParaRPr lang="pt-PT" dirty="0"/>
          </a:p>
          <a:p>
            <a:pPr lvl="2"/>
            <a:r>
              <a:rPr lang="pt-PT" dirty="0" err="1"/>
              <a:t>Empiric</a:t>
            </a:r>
            <a:r>
              <a:rPr lang="pt-PT" dirty="0"/>
              <a:t> </a:t>
            </a:r>
          </a:p>
          <a:p>
            <a:pPr lvl="3"/>
            <a:r>
              <a:rPr lang="pt-PT" dirty="0" err="1"/>
              <a:t>Thinking</a:t>
            </a:r>
            <a:r>
              <a:rPr lang="pt-PT" dirty="0"/>
              <a:t> </a:t>
            </a:r>
            <a:r>
              <a:rPr lang="pt-PT" dirty="0" err="1"/>
              <a:t>Aloud</a:t>
            </a:r>
            <a:endParaRPr lang="pt-PT" dirty="0"/>
          </a:p>
          <a:p>
            <a:pPr lvl="1"/>
            <a:r>
              <a:rPr lang="pt-PT" dirty="0"/>
              <a:t>Sensor </a:t>
            </a:r>
            <a:r>
              <a:rPr lang="pt-PT" dirty="0" err="1"/>
              <a:t>collection</a:t>
            </a:r>
            <a:endParaRPr lang="pt-PT" dirty="0"/>
          </a:p>
          <a:p>
            <a:r>
              <a:rPr lang="pt-PT" dirty="0" err="1"/>
              <a:t>Publications</a:t>
            </a:r>
            <a:r>
              <a:rPr lang="pt-PT" dirty="0"/>
              <a:t> </a:t>
            </a:r>
            <a:r>
              <a:rPr lang="pt-PT" dirty="0" err="1"/>
              <a:t>and</a:t>
            </a:r>
            <a:r>
              <a:rPr lang="pt-PT" dirty="0"/>
              <a:t> </a:t>
            </a:r>
            <a:r>
              <a:rPr lang="pt-PT" dirty="0" err="1"/>
              <a:t>Contributions</a:t>
            </a:r>
            <a:endParaRPr lang="pt-PT" dirty="0"/>
          </a:p>
          <a:p>
            <a:r>
              <a:rPr lang="pt-PT" dirty="0" err="1"/>
              <a:t>Conclusions</a:t>
            </a:r>
            <a:endParaRPr lang="pt-PT" dirty="0"/>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Performance</a:t>
            </a:r>
            <a:endParaRPr lang="pt-PT" dirty="0"/>
          </a:p>
        </p:txBody>
      </p:sp>
      <p:sp>
        <p:nvSpPr>
          <p:cNvPr id="3" name="Subtítulo 2"/>
          <p:cNvSpPr>
            <a:spLocks noGrp="1"/>
          </p:cNvSpPr>
          <p:nvPr>
            <p:ph idx="1"/>
          </p:nvPr>
        </p:nvSpPr>
        <p:spPr>
          <a:xfrm>
            <a:off x="6866724" y="1825625"/>
            <a:ext cx="5030470" cy="750051"/>
          </a:xfrm>
        </p:spPr>
        <p:txBody>
          <a:bodyPr vert="horz" lIns="91440" tIns="45720" rIns="91440" bIns="45720" rtlCol="0" anchor="t">
            <a:noAutofit/>
          </a:bodyPr>
          <a:lstStyle/>
          <a:p>
            <a:pPr fontAlgn="base"/>
            <a:r>
              <a:rPr lang="en-US" b="0" i="0" dirty="0">
                <a:solidFill>
                  <a:srgbClr val="000000"/>
                </a:solidFill>
                <a:effectLst/>
                <a:highlight>
                  <a:srgbClr val="F5F5F5"/>
                </a:highlight>
                <a:latin typeface="Arial" panose="020B0604020202020204" pitchFamily="34" charset="0"/>
              </a:rPr>
              <a:t>Network </a:t>
            </a:r>
            <a:r>
              <a:rPr lang="en-US" dirty="0">
                <a:solidFill>
                  <a:srgbClr val="000000"/>
                </a:solidFill>
                <a:highlight>
                  <a:srgbClr val="F5F5F5"/>
                </a:highlight>
                <a:latin typeface="Arial" panose="020B0604020202020204" pitchFamily="34" charset="0"/>
              </a:rPr>
              <a:t>analysis</a:t>
            </a:r>
          </a:p>
          <a:p>
            <a:pPr lvl="1" fontAlgn="base"/>
            <a:endParaRPr lang="en-US" sz="2000" b="0" i="0" dirty="0">
              <a:solidFill>
                <a:srgbClr val="000000"/>
              </a:solidFill>
              <a:effectLst/>
              <a:highlight>
                <a:srgbClr val="F5F5F5"/>
              </a:highlight>
              <a:latin typeface="Arial" panose="020B0604020202020204" pitchFamily="34" charset="0"/>
            </a:endParaRPr>
          </a:p>
        </p:txBody>
      </p:sp>
      <p:sp>
        <p:nvSpPr>
          <p:cNvPr id="6" name="CaixaDeTexto 8">
            <a:extLst>
              <a:ext uri="{FF2B5EF4-FFF2-40B4-BE49-F238E27FC236}">
                <a16:creationId xmlns:a16="http://schemas.microsoft.com/office/drawing/2014/main" id="{25A1D7FB-878A-A478-A681-6896ECAC28C2}"/>
              </a:ext>
            </a:extLst>
          </p:cNvPr>
          <p:cNvSpPr txBox="1"/>
          <p:nvPr/>
        </p:nvSpPr>
        <p:spPr>
          <a:xfrm>
            <a:off x="8147153" y="623811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8984"/>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771" y="2373253"/>
            <a:ext cx="5067792" cy="3800844"/>
          </a:xfrm>
          <a:prstGeom prst="rect">
            <a:avLst/>
          </a:prstGeom>
        </p:spPr>
      </p:pic>
      <p:sp>
        <p:nvSpPr>
          <p:cNvPr id="4" name="CaixaDeTexto 8">
            <a:extLst>
              <a:ext uri="{FF2B5EF4-FFF2-40B4-BE49-F238E27FC236}">
                <a16:creationId xmlns:a16="http://schemas.microsoft.com/office/drawing/2014/main" id="{ACFC91A3-71B5-0FA1-2258-AF70217DA8F7}"/>
              </a:ext>
            </a:extLst>
          </p:cNvPr>
          <p:cNvSpPr txBox="1"/>
          <p:nvPr/>
        </p:nvSpPr>
        <p:spPr>
          <a:xfrm>
            <a:off x="2827010" y="6212920"/>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Tree>
    <p:extLst>
      <p:ext uri="{BB962C8B-B14F-4D97-AF65-F5344CB8AC3E}">
        <p14:creationId xmlns:p14="http://schemas.microsoft.com/office/powerpoint/2010/main" val="8759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Tree>
    <p:extLst>
      <p:ext uri="{BB962C8B-B14F-4D97-AF65-F5344CB8AC3E}">
        <p14:creationId xmlns:p14="http://schemas.microsoft.com/office/powerpoint/2010/main" val="980623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Publications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and</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Tree>
    <p:extLst>
      <p:ext uri="{BB962C8B-B14F-4D97-AF65-F5344CB8AC3E}">
        <p14:creationId xmlns:p14="http://schemas.microsoft.com/office/powerpoint/2010/main" val="383037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4292599" cy="4351338"/>
          </a:xfrm>
        </p:spPr>
        <p:txBody>
          <a:bodyPr vert="horz" lIns="91440" tIns="45720" rIns="91440" bIns="45720" rtlCol="0" anchor="t">
            <a:noAutofit/>
          </a:bodyPr>
          <a:lstStyle/>
          <a:p>
            <a:pPr fontAlgn="base"/>
            <a:r>
              <a:rPr lang="pt-PT" sz="2400" dirty="0" err="1"/>
              <a:t>Current</a:t>
            </a:r>
            <a:r>
              <a:rPr lang="pt-PT" sz="2400" dirty="0"/>
              <a:t> </a:t>
            </a:r>
            <a:r>
              <a:rPr lang="pt-PT" sz="2400" dirty="0" err="1"/>
              <a:t>safety</a:t>
            </a:r>
            <a:r>
              <a:rPr lang="pt-PT" sz="2400" dirty="0"/>
              <a:t> </a:t>
            </a:r>
            <a:r>
              <a:rPr lang="pt-PT" sz="2400" dirty="0" err="1"/>
              <a:t>and</a:t>
            </a:r>
            <a:r>
              <a:rPr lang="pt-PT" sz="2400" dirty="0"/>
              <a:t> </a:t>
            </a:r>
            <a:r>
              <a:rPr lang="pt-PT" sz="2400" dirty="0" err="1"/>
              <a:t>traffic</a:t>
            </a:r>
            <a:r>
              <a:rPr lang="pt-PT" sz="2400" dirty="0"/>
              <a:t> management </a:t>
            </a:r>
            <a:r>
              <a:rPr lang="pt-PT" sz="2400" dirty="0" err="1"/>
              <a:t>solutions</a:t>
            </a:r>
            <a:r>
              <a:rPr lang="pt-PT" sz="2400" dirty="0"/>
              <a:t> </a:t>
            </a:r>
            <a:r>
              <a:rPr lang="pt-PT" sz="2400" dirty="0" err="1"/>
              <a:t>aren’t</a:t>
            </a:r>
            <a:r>
              <a:rPr lang="pt-PT" sz="2400" dirty="0"/>
              <a:t> </a:t>
            </a:r>
            <a:r>
              <a:rPr lang="pt-PT" sz="2400" dirty="0" err="1"/>
              <a:t>enough</a:t>
            </a:r>
            <a:endParaRPr lang="pt-PT" sz="2400" dirty="0"/>
          </a:p>
          <a:p>
            <a:pPr fontAlgn="base"/>
            <a:r>
              <a:rPr lang="pt-PT" sz="2400" dirty="0" err="1"/>
              <a:t>Limited</a:t>
            </a:r>
            <a:r>
              <a:rPr lang="pt-PT" sz="2400" dirty="0"/>
              <a:t> </a:t>
            </a:r>
            <a:r>
              <a:rPr lang="pt-PT" sz="2400" dirty="0" err="1"/>
              <a:t>state-of-the-art</a:t>
            </a:r>
            <a:endParaRPr lang="pt-PT" sz="2400" dirty="0"/>
          </a:p>
          <a:p>
            <a:pPr fontAlgn="base"/>
            <a:r>
              <a:rPr lang="pt-PT" sz="2400" dirty="0"/>
              <a:t>Performance </a:t>
            </a:r>
            <a:r>
              <a:rPr lang="pt-PT" sz="2400" dirty="0" err="1"/>
              <a:t>and</a:t>
            </a:r>
            <a:r>
              <a:rPr lang="pt-PT" sz="2400" dirty="0"/>
              <a:t> </a:t>
            </a:r>
            <a:r>
              <a:rPr lang="pt-PT" sz="2400" dirty="0" err="1"/>
              <a:t>usability</a:t>
            </a:r>
            <a:endParaRPr lang="pt-PT" sz="24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1D44805-9782-2929-E0C1-A7D85543FFF0}"/>
              </a:ext>
            </a:extLst>
          </p:cNvPr>
          <p:cNvPicPr>
            <a:picLocks noChangeAspect="1"/>
          </p:cNvPicPr>
          <p:nvPr/>
        </p:nvPicPr>
        <p:blipFill>
          <a:blip r:embed="rId3"/>
          <a:stretch>
            <a:fillRect/>
          </a:stretch>
        </p:blipFill>
        <p:spPr>
          <a:xfrm>
            <a:off x="4453794" y="2678149"/>
            <a:ext cx="7513670" cy="272055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3756852" cy="4351338"/>
          </a:xfrm>
        </p:spPr>
        <p:txBody>
          <a:bodyPr vert="horz" lIns="91440" tIns="45720" rIns="91440" bIns="45720" rtlCol="0" anchor="t">
            <a:normAutofit/>
          </a:bodyPr>
          <a:lstStyle/>
          <a:p>
            <a:r>
              <a:rPr lang="pt-PT" dirty="0" err="1"/>
              <a:t>Population</a:t>
            </a:r>
            <a:r>
              <a:rPr lang="pt-PT" dirty="0"/>
              <a:t> </a:t>
            </a:r>
            <a:r>
              <a:rPr lang="pt-PT" dirty="0" err="1"/>
              <a:t>growth</a:t>
            </a:r>
            <a:endParaRPr lang="pt-PT" dirty="0"/>
          </a:p>
          <a:p>
            <a:pPr lvl="1"/>
            <a:r>
              <a:rPr lang="pt-PT" dirty="0"/>
              <a:t> </a:t>
            </a:r>
            <a:r>
              <a:rPr lang="pt-PT" dirty="0" err="1"/>
              <a:t>road</a:t>
            </a:r>
            <a:r>
              <a:rPr lang="pt-PT" dirty="0"/>
              <a:t> </a:t>
            </a:r>
            <a:r>
              <a:rPr lang="pt-PT" dirty="0" err="1"/>
              <a:t>vehicle</a:t>
            </a:r>
            <a:r>
              <a:rPr lang="pt-PT" dirty="0"/>
              <a:t> </a:t>
            </a:r>
            <a:r>
              <a:rPr lang="pt-PT" dirty="0" err="1"/>
              <a:t>usage</a:t>
            </a:r>
            <a:endParaRPr lang="pt-PT" dirty="0"/>
          </a:p>
          <a:p>
            <a:pPr lvl="1"/>
            <a:r>
              <a:rPr lang="pt-PT" dirty="0" err="1"/>
              <a:t>Vulnerable</a:t>
            </a:r>
            <a:r>
              <a:rPr lang="pt-PT" dirty="0"/>
              <a:t> </a:t>
            </a:r>
            <a:r>
              <a:rPr lang="pt-PT" dirty="0" err="1"/>
              <a:t>Road</a:t>
            </a:r>
            <a:r>
              <a:rPr lang="pt-PT" dirty="0"/>
              <a:t> </a:t>
            </a:r>
            <a:r>
              <a:rPr lang="pt-PT" dirty="0" err="1"/>
              <a:t>Users</a:t>
            </a:r>
            <a:r>
              <a:rPr lang="pt-PT" dirty="0"/>
              <a:t> (</a:t>
            </a:r>
            <a:r>
              <a:rPr lang="pt-PT" b="1" dirty="0" err="1"/>
              <a:t>VRUs</a:t>
            </a:r>
            <a:r>
              <a:rPr lang="pt-PT" dirty="0"/>
              <a:t>)</a:t>
            </a:r>
          </a:p>
          <a:p>
            <a:r>
              <a:rPr lang="pt-PT" dirty="0" err="1"/>
              <a:t>Road</a:t>
            </a:r>
            <a:r>
              <a:rPr lang="pt-PT" dirty="0"/>
              <a:t> </a:t>
            </a:r>
            <a:r>
              <a:rPr lang="pt-PT" dirty="0" err="1"/>
              <a:t>congestion</a:t>
            </a:r>
            <a:r>
              <a:rPr lang="pt-PT" dirty="0"/>
              <a:t> </a:t>
            </a:r>
            <a:r>
              <a:rPr lang="pt-PT" dirty="0" err="1"/>
              <a:t>and</a:t>
            </a:r>
            <a:r>
              <a:rPr lang="pt-PT" dirty="0"/>
              <a:t> </a:t>
            </a:r>
            <a:r>
              <a:rPr lang="pt-PT" dirty="0" err="1"/>
              <a:t>accidents</a:t>
            </a:r>
            <a:endParaRPr lang="pt-PT" dirty="0"/>
          </a:p>
          <a:p>
            <a:r>
              <a:rPr lang="pt-PT" dirty="0" err="1"/>
              <a:t>Weather</a:t>
            </a:r>
            <a:r>
              <a:rPr lang="pt-PT" dirty="0"/>
              <a:t> </a:t>
            </a:r>
            <a:r>
              <a:rPr lang="pt-PT" dirty="0" err="1"/>
              <a:t>unpredictability</a:t>
            </a:r>
            <a:endParaRPr lang="pt-PT" dirty="0"/>
          </a:p>
        </p:txBody>
      </p:sp>
      <p:sp>
        <p:nvSpPr>
          <p:cNvPr id="4" name="CaixaDeTexto 4">
            <a:extLst>
              <a:ext uri="{FF2B5EF4-FFF2-40B4-BE49-F238E27FC236}">
                <a16:creationId xmlns:a16="http://schemas.microsoft.com/office/drawing/2014/main" id="{9B3058C6-C7F2-48E7-BC1F-81DD8A598C10}"/>
              </a:ext>
            </a:extLst>
          </p:cNvPr>
          <p:cNvSpPr txBox="1"/>
          <p:nvPr/>
        </p:nvSpPr>
        <p:spPr>
          <a:xfrm>
            <a:off x="5187873" y="5398701"/>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2019/2023 (ANSR)</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a:blip r:embed="rId4"/>
          <a:stretch>
            <a:fillRect/>
          </a:stretch>
        </p:blipFill>
        <p:spPr>
          <a:xfrm>
            <a:off x="5187873" y="1825625"/>
            <a:ext cx="6045511" cy="717587"/>
          </a:xfrm>
          <a:prstGeom prst="rect">
            <a:avLst/>
          </a:prstGeom>
        </p:spPr>
      </p:pic>
    </p:spTree>
    <p:extLst>
      <p:ext uri="{BB962C8B-B14F-4D97-AF65-F5344CB8AC3E}">
        <p14:creationId xmlns:p14="http://schemas.microsoft.com/office/powerpoint/2010/main" val="4290784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r>
              <a:rPr lang="pt-PT" dirty="0">
                <a:ea typeface="+mn-lt"/>
                <a:cs typeface="+mn-lt"/>
              </a:rPr>
              <a:t> </a:t>
            </a:r>
            <a:r>
              <a:rPr lang="pt-PT" dirty="0" err="1">
                <a:ea typeface="+mn-lt"/>
                <a:cs typeface="+mn-lt"/>
              </a:rPr>
              <a:t>architecture</a:t>
            </a:r>
            <a:endParaRPr lang="pt-PT" dirty="0" err="1"/>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796649"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7028418" y="1689894"/>
            <a:ext cx="4342925" cy="3759200"/>
          </a:xfrm>
        </p:spPr>
      </p:pic>
    </p:spTree>
    <p:extLst>
      <p:ext uri="{BB962C8B-B14F-4D97-AF65-F5344CB8AC3E}">
        <p14:creationId xmlns:p14="http://schemas.microsoft.com/office/powerpoint/2010/main" val="2868931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83385"/>
            <a:ext cx="7520843" cy="435133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err="1"/>
              <a:t>Quadtrees</a:t>
            </a:r>
            <a:r>
              <a:rPr lang="pt-PT" dirty="0"/>
              <a:t> - </a:t>
            </a:r>
            <a:r>
              <a:rPr lang="pt-PT" dirty="0" err="1"/>
              <a:t>Geographically</a:t>
            </a:r>
            <a:r>
              <a:rPr lang="pt-PT" dirty="0"/>
              <a:t> </a:t>
            </a:r>
            <a:r>
              <a:rPr lang="en-GB" dirty="0"/>
              <a:t>relevant</a:t>
            </a:r>
            <a:r>
              <a:rPr lang="pt-PT" dirty="0"/>
              <a:t> </a:t>
            </a:r>
            <a:r>
              <a:rPr lang="pt-PT" dirty="0" err="1"/>
              <a:t>information</a:t>
            </a:r>
            <a:r>
              <a:rPr lang="pt-PT" dirty="0"/>
              <a:t> </a:t>
            </a:r>
            <a:r>
              <a:rPr lang="pt-PT" dirty="0" err="1"/>
              <a:t>filter</a:t>
            </a:r>
            <a:endParaRPr lang="pt-PT" dirty="0"/>
          </a:p>
          <a:p>
            <a:pPr lvl="1"/>
            <a:r>
              <a:rPr lang="pt-PT" dirty="0"/>
              <a:t>VRU </a:t>
            </a:r>
            <a:r>
              <a:rPr lang="pt-PT" dirty="0" err="1"/>
              <a:t>Awareness</a:t>
            </a:r>
            <a:r>
              <a:rPr lang="pt-PT" dirty="0"/>
              <a:t> </a:t>
            </a:r>
            <a:r>
              <a:rPr lang="pt-PT" dirty="0" err="1"/>
              <a:t>Messages</a:t>
            </a:r>
            <a:r>
              <a:rPr lang="pt-PT" dirty="0"/>
              <a:t> (</a:t>
            </a:r>
            <a:r>
              <a:rPr lang="pt-PT" b="1" dirty="0" err="1"/>
              <a:t>VAMs</a:t>
            </a:r>
            <a:r>
              <a:rPr lang="pt-PT" dirty="0"/>
              <a:t>)</a:t>
            </a:r>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err="1"/>
              <a:t>Contextually</a:t>
            </a:r>
            <a:r>
              <a:rPr lang="pt-PT" dirty="0"/>
              <a:t> </a:t>
            </a:r>
            <a:r>
              <a:rPr lang="pt-PT" dirty="0" err="1"/>
              <a:t>relevant</a:t>
            </a:r>
            <a:r>
              <a:rPr lang="pt-PT" dirty="0"/>
              <a:t> </a:t>
            </a:r>
            <a:r>
              <a:rPr lang="pt-PT" dirty="0" err="1"/>
              <a:t>information</a:t>
            </a:r>
            <a:endParaRPr lang="pt-PT" dirty="0"/>
          </a:p>
          <a:p>
            <a:pPr lvl="1"/>
            <a:r>
              <a:rPr lang="pt-PT" dirty="0" err="1"/>
              <a:t>Vehicle</a:t>
            </a:r>
            <a:r>
              <a:rPr lang="pt-PT" dirty="0"/>
              <a:t>-To-</a:t>
            </a:r>
            <a:r>
              <a:rPr lang="pt-PT" dirty="0" err="1"/>
              <a:t>Everything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Tree>
    <p:extLst>
      <p:ext uri="{BB962C8B-B14F-4D97-AF65-F5344CB8AC3E}">
        <p14:creationId xmlns:p14="http://schemas.microsoft.com/office/powerpoint/2010/main" val="160201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6543823" y="1690688"/>
            <a:ext cx="5458578" cy="4114800"/>
          </a:xfrm>
        </p:spPr>
      </p:pic>
      <p:sp>
        <p:nvSpPr>
          <p:cNvPr id="5" name="CaixaDeTexto 4">
            <a:extLst>
              <a:ext uri="{FF2B5EF4-FFF2-40B4-BE49-F238E27FC236}">
                <a16:creationId xmlns:a16="http://schemas.microsoft.com/office/drawing/2014/main" id="{C437E2AA-3402-386C-EE9B-1B73CD0A7C3A}"/>
              </a:ext>
            </a:extLst>
          </p:cNvPr>
          <p:cNvSpPr txBox="1"/>
          <p:nvPr/>
        </p:nvSpPr>
        <p:spPr>
          <a:xfrm>
            <a:off x="6347032" y="6129169"/>
            <a:ext cx="5852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Mobile </a:t>
            </a:r>
            <a:r>
              <a:rPr lang="pt-PT" dirty="0" err="1">
                <a:ea typeface="+mn-lt"/>
                <a:cs typeface="+mn-lt"/>
              </a:rPr>
              <a:t>application</a:t>
            </a:r>
            <a:r>
              <a:rPr lang="pt-PT" dirty="0">
                <a:ea typeface="+mn-lt"/>
                <a:cs typeface="+mn-lt"/>
              </a:rPr>
              <a:t> </a:t>
            </a:r>
            <a:r>
              <a:rPr lang="pt-PT" dirty="0" err="1">
                <a:ea typeface="+mn-lt"/>
                <a:cs typeface="+mn-lt"/>
              </a:rPr>
              <a:t>architecture</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external</a:t>
            </a:r>
            <a:r>
              <a:rPr lang="pt-PT" dirty="0">
                <a:ea typeface="+mn-lt"/>
                <a:cs typeface="+mn-lt"/>
              </a:rPr>
              <a:t> </a:t>
            </a:r>
            <a:r>
              <a:rPr lang="pt-PT" dirty="0" err="1">
                <a:ea typeface="+mn-lt"/>
                <a:cs typeface="+mn-lt"/>
              </a:rPr>
              <a:t>connections</a:t>
            </a:r>
            <a:endParaRPr lang="pt-PT" dirty="0" err="1"/>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36637" y="1690688"/>
            <a:ext cx="5212080"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a:t>Expo</a:t>
            </a:r>
          </a:p>
          <a:p>
            <a:pPr lvl="1"/>
            <a:r>
              <a:rPr lang="pt-PT" sz="2000" dirty="0" err="1"/>
              <a:t>React</a:t>
            </a:r>
            <a:r>
              <a:rPr lang="pt-PT" sz="2000" dirty="0"/>
              <a:t> </a:t>
            </a:r>
            <a:r>
              <a:rPr lang="pt-PT" sz="2000" dirty="0" err="1"/>
              <a:t>Native</a:t>
            </a:r>
            <a:r>
              <a:rPr lang="pt-PT" sz="2000" dirty="0"/>
              <a:t> (</a:t>
            </a:r>
            <a:r>
              <a:rPr lang="pt-PT" sz="2000" b="1" dirty="0"/>
              <a:t>RN</a:t>
            </a:r>
            <a:r>
              <a:rPr lang="pt-PT" sz="2000" dirty="0"/>
              <a:t>)</a:t>
            </a:r>
          </a:p>
          <a:p>
            <a:pPr lvl="1"/>
            <a:r>
              <a:rPr lang="pt-PT" sz="2000" dirty="0" err="1"/>
              <a:t>Javascript</a:t>
            </a:r>
            <a:r>
              <a:rPr lang="pt-PT" sz="2000" dirty="0"/>
              <a:t> / </a:t>
            </a:r>
            <a:r>
              <a:rPr lang="pt-PT" sz="2000" dirty="0" err="1"/>
              <a:t>Typescript</a:t>
            </a:r>
            <a:endParaRPr lang="pt-PT" sz="2000"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r>
              <a:rPr lang="pt-PT" sz="2400" dirty="0"/>
              <a:t>Sensor Data </a:t>
            </a:r>
            <a:r>
              <a:rPr lang="pt-PT" sz="2400" dirty="0" err="1"/>
              <a:t>Collection</a:t>
            </a:r>
            <a:endParaRPr lang="pt-PT" sz="2400" dirty="0"/>
          </a:p>
          <a:p>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7" y="4332775"/>
            <a:ext cx="3443830" cy="2422034"/>
          </a:xfrm>
          <a:prstGeom prst="rect">
            <a:avLst/>
          </a:prstGeom>
        </p:spPr>
      </p:pic>
    </p:spTree>
    <p:extLst>
      <p:ext uri="{BB962C8B-B14F-4D97-AF65-F5344CB8AC3E}">
        <p14:creationId xmlns:p14="http://schemas.microsoft.com/office/powerpoint/2010/main" val="83290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Tree>
    <p:extLst>
      <p:ext uri="{BB962C8B-B14F-4D97-AF65-F5344CB8AC3E}">
        <p14:creationId xmlns:p14="http://schemas.microsoft.com/office/powerpoint/2010/main" val="311089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highlight>
                  <a:srgbClr val="F5F5F5"/>
                </a:highlight>
                <a:latin typeface="Helvetica Neue" panose="02000503000000020004"/>
              </a:rPr>
              <a:t>DENM</a:t>
            </a:r>
            <a:r>
              <a:rPr lang="pt-PT" sz="2400" b="0" i="0" u="none" strike="noStrike" dirty="0">
                <a:solidFill>
                  <a:srgbClr val="000000"/>
                </a:solidFill>
                <a:effectLst/>
                <a:highlight>
                  <a:srgbClr val="F5F5F5"/>
                </a:highlight>
                <a:latin typeface="Helvetica Neue" panose="02000503000000020004"/>
              </a:rPr>
              <a:t> - </a:t>
            </a:r>
            <a:r>
              <a:rPr lang="pt-PT" sz="2400" b="0" i="0" u="none" strike="noStrike" dirty="0" err="1">
                <a:solidFill>
                  <a:srgbClr val="000000"/>
                </a:solidFill>
                <a:effectLst/>
                <a:highlight>
                  <a:srgbClr val="F5F5F5"/>
                </a:highlight>
                <a:latin typeface="Helvetica Neue" panose="02000503000000020004"/>
              </a:rPr>
              <a:t>Decentralized</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Environmental</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Notification</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Message</a:t>
            </a:r>
            <a:endParaRPr lang="en-US" sz="2400" b="0" i="0" dirty="0">
              <a:solidFill>
                <a:srgbClr val="000000"/>
              </a:solidFill>
              <a:effectLst/>
              <a:highlight>
                <a:srgbClr val="F5F5F5"/>
              </a:highlight>
              <a:latin typeface="Arial" panose="020B0604020202020204" pitchFamily="34" charset="0"/>
            </a:endParaRPr>
          </a:p>
          <a:p>
            <a:pPr fontAlgn="base"/>
            <a:r>
              <a:rPr lang="pt-PT" sz="2400" b="1" i="0" u="none" strike="noStrike" dirty="0">
                <a:solidFill>
                  <a:srgbClr val="000000"/>
                </a:solidFill>
                <a:effectLst/>
                <a:highlight>
                  <a:srgbClr val="F5F5F5"/>
                </a:highlight>
                <a:latin typeface="Helvetica Neue" panose="02000503000000020004"/>
              </a:rPr>
              <a:t>VAM</a:t>
            </a:r>
            <a:r>
              <a:rPr lang="pt-PT" sz="2400" b="0" i="0" u="none" strike="noStrike" dirty="0">
                <a:solidFill>
                  <a:srgbClr val="000000"/>
                </a:solidFill>
                <a:effectLst/>
                <a:highlight>
                  <a:srgbClr val="F5F5F5"/>
                </a:highlight>
                <a:latin typeface="Helvetica Neue" panose="02000503000000020004"/>
              </a:rPr>
              <a:t> - VRU </a:t>
            </a:r>
            <a:r>
              <a:rPr lang="pt-PT" sz="2400" b="0" i="0" u="none" strike="noStrike" dirty="0" err="1">
                <a:solidFill>
                  <a:srgbClr val="000000"/>
                </a:solidFill>
                <a:effectLst/>
                <a:highlight>
                  <a:srgbClr val="F5F5F5"/>
                </a:highlight>
                <a:latin typeface="Helvetica Neue" panose="02000503000000020004"/>
              </a:rPr>
              <a:t>Awareness</a:t>
            </a:r>
            <a:r>
              <a:rPr lang="pt-PT" sz="2400" b="0" i="0" u="none" strike="noStrike" dirty="0">
                <a:solidFill>
                  <a:srgbClr val="000000"/>
                </a:solidFill>
                <a:effectLst/>
                <a:highlight>
                  <a:srgbClr val="F5F5F5"/>
                </a:highlight>
                <a:latin typeface="Helvetica Neue" panose="02000503000000020004"/>
              </a:rPr>
              <a:t> </a:t>
            </a:r>
            <a:r>
              <a:rPr lang="pt-PT" sz="2400" b="0" i="0" u="none" strike="noStrike" dirty="0" err="1">
                <a:solidFill>
                  <a:srgbClr val="000000"/>
                </a:solidFill>
                <a:effectLst/>
                <a:highlight>
                  <a:srgbClr val="F5F5F5"/>
                </a:highlight>
                <a:latin typeface="Helvetica Neue" panose="02000503000000020004"/>
              </a:rPr>
              <a:t>Message</a:t>
            </a:r>
            <a:endParaRPr lang="en-US" sz="2400" b="0" i="0" dirty="0">
              <a:solidFill>
                <a:srgbClr val="000000"/>
              </a:solidFill>
              <a:effectLst/>
              <a:highlight>
                <a:srgbClr val="F5F5F5"/>
              </a:highlight>
              <a:latin typeface="Arial" panose="020B0604020202020204" pitchFamily="34" charset="0"/>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Tree>
    <p:extLst>
      <p:ext uri="{BB962C8B-B14F-4D97-AF65-F5344CB8AC3E}">
        <p14:creationId xmlns:p14="http://schemas.microsoft.com/office/powerpoint/2010/main" val="342635454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30752</TotalTime>
  <Words>2902</Words>
  <Application>Microsoft Office PowerPoint</Application>
  <PresentationFormat>Widescreen</PresentationFormat>
  <Paragraphs>294</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Structure</vt:lpstr>
      <vt:lpstr>Motivation</vt:lpstr>
      <vt:lpstr>C-ITS (Cooperative Intelligent Transportation Systems)</vt:lpstr>
      <vt:lpstr>State of the Art</vt:lpstr>
      <vt:lpstr>User Modes</vt:lpstr>
      <vt:lpstr>Mobile Application Architecture</vt:lpstr>
      <vt:lpstr>Mobile Application Implementation</vt:lpstr>
      <vt:lpstr>European Telecommunications Standards Institute (ETSI) Messages</vt:lpstr>
      <vt:lpstr>ETSI Messages</vt:lpstr>
      <vt:lpstr>ETSI Messages</vt:lpstr>
      <vt:lpstr>Sensor Messages (Proprietary)</vt:lpstr>
      <vt:lpstr>Evaluation</vt:lpstr>
      <vt:lpstr>Usability</vt:lpstr>
      <vt:lpstr>Usability - Heuristic Evaluation</vt:lpstr>
      <vt:lpstr>Usability - Heuristic Evaluation Results</vt:lpstr>
      <vt:lpstr>Usability - Empiric Evaluation</vt:lpstr>
      <vt:lpstr>Usability - Empiric Evaluation Results</vt:lpstr>
      <vt:lpstr>Performance</vt:lpstr>
      <vt:lpstr>Performance</vt:lpstr>
      <vt:lpstr>Sensors</vt:lpstr>
      <vt:lpstr>Publications and Contributions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287</cp:revision>
  <dcterms:created xsi:type="dcterms:W3CDTF">2012-08-15T17:17:20Z</dcterms:created>
  <dcterms:modified xsi:type="dcterms:W3CDTF">2024-07-01T10:59:59Z</dcterms:modified>
</cp:coreProperties>
</file>